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8"/>
  </p:notesMasterIdLst>
  <p:sldIdLst>
    <p:sldId id="372" r:id="rId2"/>
    <p:sldId id="373" r:id="rId3"/>
    <p:sldId id="374" r:id="rId4"/>
    <p:sldId id="324" r:id="rId5"/>
    <p:sldId id="365" r:id="rId6"/>
    <p:sldId id="330" r:id="rId7"/>
    <p:sldId id="334" r:id="rId8"/>
    <p:sldId id="356" r:id="rId9"/>
    <p:sldId id="345" r:id="rId10"/>
    <p:sldId id="363" r:id="rId11"/>
    <p:sldId id="338" r:id="rId12"/>
    <p:sldId id="357" r:id="rId13"/>
    <p:sldId id="339" r:id="rId14"/>
    <p:sldId id="346" r:id="rId15"/>
    <p:sldId id="375" r:id="rId16"/>
    <p:sldId id="366" r:id="rId17"/>
    <p:sldId id="370" r:id="rId18"/>
    <p:sldId id="344" r:id="rId19"/>
    <p:sldId id="350" r:id="rId20"/>
    <p:sldId id="349" r:id="rId21"/>
    <p:sldId id="351" r:id="rId22"/>
    <p:sldId id="352" r:id="rId23"/>
    <p:sldId id="353" r:id="rId24"/>
    <p:sldId id="354" r:id="rId25"/>
    <p:sldId id="362" r:id="rId26"/>
    <p:sldId id="285" r:id="rId27"/>
  </p:sldIdLst>
  <p:sldSz cx="6858000" cy="9144000" type="screen4x3"/>
  <p:notesSz cx="6669088" cy="9926638"/>
  <p:defaultTextStyle>
    <a:defPPr>
      <a:defRPr lang="tr-TR"/>
    </a:defPPr>
    <a:lvl1pPr algn="l" rtl="0" fontAlgn="base">
      <a:spcBef>
        <a:spcPct val="0"/>
      </a:spcBef>
      <a:spcAft>
        <a:spcPct val="0"/>
      </a:spcAft>
      <a:defRPr sz="1000" kern="1200">
        <a:solidFill>
          <a:schemeClr val="tx1"/>
        </a:solidFill>
        <a:latin typeface="Arial" charset="0"/>
        <a:ea typeface="+mn-ea"/>
        <a:cs typeface="+mn-cs"/>
      </a:defRPr>
    </a:lvl1pPr>
    <a:lvl2pPr marL="457200" algn="l" rtl="0" fontAlgn="base">
      <a:spcBef>
        <a:spcPct val="0"/>
      </a:spcBef>
      <a:spcAft>
        <a:spcPct val="0"/>
      </a:spcAft>
      <a:defRPr sz="1000" kern="1200">
        <a:solidFill>
          <a:schemeClr val="tx1"/>
        </a:solidFill>
        <a:latin typeface="Arial" charset="0"/>
        <a:ea typeface="+mn-ea"/>
        <a:cs typeface="+mn-cs"/>
      </a:defRPr>
    </a:lvl2pPr>
    <a:lvl3pPr marL="914400" algn="l" rtl="0" fontAlgn="base">
      <a:spcBef>
        <a:spcPct val="0"/>
      </a:spcBef>
      <a:spcAft>
        <a:spcPct val="0"/>
      </a:spcAft>
      <a:defRPr sz="1000" kern="1200">
        <a:solidFill>
          <a:schemeClr val="tx1"/>
        </a:solidFill>
        <a:latin typeface="Arial" charset="0"/>
        <a:ea typeface="+mn-ea"/>
        <a:cs typeface="+mn-cs"/>
      </a:defRPr>
    </a:lvl3pPr>
    <a:lvl4pPr marL="1371600" algn="l" rtl="0" fontAlgn="base">
      <a:spcBef>
        <a:spcPct val="0"/>
      </a:spcBef>
      <a:spcAft>
        <a:spcPct val="0"/>
      </a:spcAft>
      <a:defRPr sz="1000" kern="1200">
        <a:solidFill>
          <a:schemeClr val="tx1"/>
        </a:solidFill>
        <a:latin typeface="Arial" charset="0"/>
        <a:ea typeface="+mn-ea"/>
        <a:cs typeface="+mn-cs"/>
      </a:defRPr>
    </a:lvl4pPr>
    <a:lvl5pPr marL="1828800" algn="l" rtl="0" fontAlgn="base">
      <a:spcBef>
        <a:spcPct val="0"/>
      </a:spcBef>
      <a:spcAft>
        <a:spcPct val="0"/>
      </a:spcAft>
      <a:defRPr sz="1000" kern="1200">
        <a:solidFill>
          <a:schemeClr val="tx1"/>
        </a:solidFill>
        <a:latin typeface="Arial" charset="0"/>
        <a:ea typeface="+mn-ea"/>
        <a:cs typeface="+mn-cs"/>
      </a:defRPr>
    </a:lvl5pPr>
    <a:lvl6pPr marL="2286000" algn="l" defTabSz="914400" rtl="0" eaLnBrk="1" latinLnBrk="0" hangingPunct="1">
      <a:defRPr sz="1000" kern="1200">
        <a:solidFill>
          <a:schemeClr val="tx1"/>
        </a:solidFill>
        <a:latin typeface="Arial" charset="0"/>
        <a:ea typeface="+mn-ea"/>
        <a:cs typeface="+mn-cs"/>
      </a:defRPr>
    </a:lvl6pPr>
    <a:lvl7pPr marL="2743200" algn="l" defTabSz="914400" rtl="0" eaLnBrk="1" latinLnBrk="0" hangingPunct="1">
      <a:defRPr sz="1000" kern="1200">
        <a:solidFill>
          <a:schemeClr val="tx1"/>
        </a:solidFill>
        <a:latin typeface="Arial" charset="0"/>
        <a:ea typeface="+mn-ea"/>
        <a:cs typeface="+mn-cs"/>
      </a:defRPr>
    </a:lvl7pPr>
    <a:lvl8pPr marL="3200400" algn="l" defTabSz="914400" rtl="0" eaLnBrk="1" latinLnBrk="0" hangingPunct="1">
      <a:defRPr sz="1000" kern="1200">
        <a:solidFill>
          <a:schemeClr val="tx1"/>
        </a:solidFill>
        <a:latin typeface="Arial" charset="0"/>
        <a:ea typeface="+mn-ea"/>
        <a:cs typeface="+mn-cs"/>
      </a:defRPr>
    </a:lvl8pPr>
    <a:lvl9pPr marL="3657600" algn="l" defTabSz="914400" rtl="0" eaLnBrk="1" latinLnBrk="0" hangingPunct="1">
      <a:defRPr sz="10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707" autoAdjust="0"/>
    <p:restoredTop sz="94613" autoAdjust="0"/>
  </p:normalViewPr>
  <p:slideViewPr>
    <p:cSldViewPr>
      <p:cViewPr varScale="1">
        <p:scale>
          <a:sx n="82" d="100"/>
          <a:sy n="82" d="100"/>
        </p:scale>
        <p:origin x="3324" y="102"/>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0834" name="Rectangle 2"/>
          <p:cNvSpPr>
            <a:spLocks noGrp="1" noChangeArrowheads="1"/>
          </p:cNvSpPr>
          <p:nvPr>
            <p:ph type="hdr" sz="quarter"/>
          </p:nvPr>
        </p:nvSpPr>
        <p:spPr bwMode="auto">
          <a:xfrm>
            <a:off x="0" y="1"/>
            <a:ext cx="2889425" cy="496411"/>
          </a:xfrm>
          <a:prstGeom prst="rect">
            <a:avLst/>
          </a:prstGeom>
          <a:noFill/>
          <a:ln w="9525">
            <a:noFill/>
            <a:miter lim="800000"/>
            <a:headEnd/>
            <a:tailEnd/>
          </a:ln>
          <a:effectLst/>
        </p:spPr>
        <p:txBody>
          <a:bodyPr vert="horz" wrap="square" lIns="95904" tIns="47952" rIns="95904" bIns="47952" numCol="1" anchor="t" anchorCtr="0" compatLnSpc="1">
            <a:prstTxWarp prst="textNoShape">
              <a:avLst/>
            </a:prstTxWarp>
          </a:bodyPr>
          <a:lstStyle>
            <a:lvl1pPr defTabSz="959660">
              <a:defRPr sz="1300"/>
            </a:lvl1pPr>
          </a:lstStyle>
          <a:p>
            <a:pPr>
              <a:defRPr/>
            </a:pPr>
            <a:endParaRPr lang="tr-TR"/>
          </a:p>
        </p:txBody>
      </p:sp>
      <p:sp>
        <p:nvSpPr>
          <p:cNvPr id="120835" name="Rectangle 3"/>
          <p:cNvSpPr>
            <a:spLocks noGrp="1" noChangeArrowheads="1"/>
          </p:cNvSpPr>
          <p:nvPr>
            <p:ph type="dt" idx="1"/>
          </p:nvPr>
        </p:nvSpPr>
        <p:spPr bwMode="auto">
          <a:xfrm>
            <a:off x="3778124" y="1"/>
            <a:ext cx="2889425" cy="496411"/>
          </a:xfrm>
          <a:prstGeom prst="rect">
            <a:avLst/>
          </a:prstGeom>
          <a:noFill/>
          <a:ln w="9525">
            <a:noFill/>
            <a:miter lim="800000"/>
            <a:headEnd/>
            <a:tailEnd/>
          </a:ln>
          <a:effectLst/>
        </p:spPr>
        <p:txBody>
          <a:bodyPr vert="horz" wrap="square" lIns="95904" tIns="47952" rIns="95904" bIns="47952" numCol="1" anchor="t" anchorCtr="0" compatLnSpc="1">
            <a:prstTxWarp prst="textNoShape">
              <a:avLst/>
            </a:prstTxWarp>
          </a:bodyPr>
          <a:lstStyle>
            <a:lvl1pPr algn="r" defTabSz="959660">
              <a:defRPr sz="1300"/>
            </a:lvl1pPr>
          </a:lstStyle>
          <a:p>
            <a:pPr>
              <a:defRPr/>
            </a:pPr>
            <a:endParaRPr lang="tr-TR"/>
          </a:p>
        </p:txBody>
      </p:sp>
      <p:sp>
        <p:nvSpPr>
          <p:cNvPr id="28676" name="Rectangle 4"/>
          <p:cNvSpPr>
            <a:spLocks noGrp="1" noRot="1" noChangeAspect="1" noChangeArrowheads="1" noTextEdit="1"/>
          </p:cNvSpPr>
          <p:nvPr>
            <p:ph type="sldImg" idx="2"/>
          </p:nvPr>
        </p:nvSpPr>
        <p:spPr bwMode="auto">
          <a:xfrm>
            <a:off x="1941513" y="744538"/>
            <a:ext cx="2789237" cy="3722687"/>
          </a:xfrm>
          <a:prstGeom prst="rect">
            <a:avLst/>
          </a:prstGeom>
          <a:noFill/>
          <a:ln w="9525">
            <a:solidFill>
              <a:srgbClr val="000000"/>
            </a:solidFill>
            <a:miter lim="800000"/>
            <a:headEnd/>
            <a:tailEnd/>
          </a:ln>
        </p:spPr>
      </p:sp>
      <p:sp>
        <p:nvSpPr>
          <p:cNvPr id="120837" name="Rectangle 5"/>
          <p:cNvSpPr>
            <a:spLocks noGrp="1" noChangeArrowheads="1"/>
          </p:cNvSpPr>
          <p:nvPr>
            <p:ph type="body" sz="quarter" idx="3"/>
          </p:nvPr>
        </p:nvSpPr>
        <p:spPr bwMode="auto">
          <a:xfrm>
            <a:off x="666909" y="4715116"/>
            <a:ext cx="5335270" cy="4467691"/>
          </a:xfrm>
          <a:prstGeom prst="rect">
            <a:avLst/>
          </a:prstGeom>
          <a:noFill/>
          <a:ln w="9525">
            <a:noFill/>
            <a:miter lim="800000"/>
            <a:headEnd/>
            <a:tailEnd/>
          </a:ln>
          <a:effectLst/>
        </p:spPr>
        <p:txBody>
          <a:bodyPr vert="horz" wrap="square" lIns="95904" tIns="47952" rIns="95904" bIns="47952" numCol="1" anchor="t" anchorCtr="0" compatLnSpc="1">
            <a:prstTxWarp prst="textNoShape">
              <a:avLst/>
            </a:prstTxWarp>
          </a:bodyPr>
          <a:lstStyle/>
          <a:p>
            <a:pPr lvl="0"/>
            <a:r>
              <a:rPr lang="tr-TR" noProof="0"/>
              <a:t>Asıl metin stillerini düzenlemek için tıklatın</a:t>
            </a:r>
          </a:p>
          <a:p>
            <a:pPr lvl="1"/>
            <a:r>
              <a:rPr lang="tr-TR" noProof="0"/>
              <a:t>İkinci düzey</a:t>
            </a:r>
          </a:p>
          <a:p>
            <a:pPr lvl="2"/>
            <a:r>
              <a:rPr lang="tr-TR" noProof="0"/>
              <a:t>Üçüncü düzey</a:t>
            </a:r>
          </a:p>
          <a:p>
            <a:pPr lvl="3"/>
            <a:r>
              <a:rPr lang="tr-TR" noProof="0"/>
              <a:t>Dördüncü düzey</a:t>
            </a:r>
          </a:p>
          <a:p>
            <a:pPr lvl="4"/>
            <a:r>
              <a:rPr lang="tr-TR" noProof="0"/>
              <a:t>Beşinci düzey</a:t>
            </a:r>
          </a:p>
        </p:txBody>
      </p:sp>
      <p:sp>
        <p:nvSpPr>
          <p:cNvPr id="120838" name="Rectangle 6"/>
          <p:cNvSpPr>
            <a:spLocks noGrp="1" noChangeArrowheads="1"/>
          </p:cNvSpPr>
          <p:nvPr>
            <p:ph type="ftr" sz="quarter" idx="4"/>
          </p:nvPr>
        </p:nvSpPr>
        <p:spPr bwMode="auto">
          <a:xfrm>
            <a:off x="0" y="9428662"/>
            <a:ext cx="2889425" cy="496410"/>
          </a:xfrm>
          <a:prstGeom prst="rect">
            <a:avLst/>
          </a:prstGeom>
          <a:noFill/>
          <a:ln w="9525">
            <a:noFill/>
            <a:miter lim="800000"/>
            <a:headEnd/>
            <a:tailEnd/>
          </a:ln>
          <a:effectLst/>
        </p:spPr>
        <p:txBody>
          <a:bodyPr vert="horz" wrap="square" lIns="95904" tIns="47952" rIns="95904" bIns="47952" numCol="1" anchor="b" anchorCtr="0" compatLnSpc="1">
            <a:prstTxWarp prst="textNoShape">
              <a:avLst/>
            </a:prstTxWarp>
          </a:bodyPr>
          <a:lstStyle>
            <a:lvl1pPr defTabSz="959660">
              <a:defRPr sz="1300"/>
            </a:lvl1pPr>
          </a:lstStyle>
          <a:p>
            <a:pPr>
              <a:defRPr/>
            </a:pPr>
            <a:endParaRPr lang="tr-TR"/>
          </a:p>
        </p:txBody>
      </p:sp>
      <p:sp>
        <p:nvSpPr>
          <p:cNvPr id="120839" name="Rectangle 7"/>
          <p:cNvSpPr>
            <a:spLocks noGrp="1" noChangeArrowheads="1"/>
          </p:cNvSpPr>
          <p:nvPr>
            <p:ph type="sldNum" sz="quarter" idx="5"/>
          </p:nvPr>
        </p:nvSpPr>
        <p:spPr bwMode="auto">
          <a:xfrm>
            <a:off x="3778124" y="9428662"/>
            <a:ext cx="2889425" cy="496410"/>
          </a:xfrm>
          <a:prstGeom prst="rect">
            <a:avLst/>
          </a:prstGeom>
          <a:noFill/>
          <a:ln w="9525">
            <a:noFill/>
            <a:miter lim="800000"/>
            <a:headEnd/>
            <a:tailEnd/>
          </a:ln>
          <a:effectLst/>
        </p:spPr>
        <p:txBody>
          <a:bodyPr vert="horz" wrap="square" lIns="95904" tIns="47952" rIns="95904" bIns="47952" numCol="1" anchor="b" anchorCtr="0" compatLnSpc="1">
            <a:prstTxWarp prst="textNoShape">
              <a:avLst/>
            </a:prstTxWarp>
          </a:bodyPr>
          <a:lstStyle>
            <a:lvl1pPr algn="r" defTabSz="959660">
              <a:defRPr sz="1300"/>
            </a:lvl1pPr>
          </a:lstStyle>
          <a:p>
            <a:pPr>
              <a:defRPr/>
            </a:pPr>
            <a:fld id="{0C4E29D9-F2AC-4957-B5DC-4ED7676B10AB}" type="slidenum">
              <a:rPr lang="tr-TR"/>
              <a:pPr>
                <a:defRPr/>
              </a:pPr>
              <a:t>‹#›</a:t>
            </a:fld>
            <a:endParaRPr 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DC4EE24A-BEBA-4B7F-AB53-B67F72A473FC}" type="slidenum">
              <a:rPr lang="tr-TR" smtClean="0"/>
              <a:pPr/>
              <a:t>1</a:t>
            </a:fld>
            <a:endParaRPr lang="tr-TR"/>
          </a:p>
        </p:txBody>
      </p:sp>
      <p:sp>
        <p:nvSpPr>
          <p:cNvPr id="29699" name="Rectangle 2"/>
          <p:cNvSpPr>
            <a:spLocks noGrp="1" noRot="1" noChangeAspect="1" noChangeArrowheads="1" noTextEdit="1"/>
          </p:cNvSpPr>
          <p:nvPr>
            <p:ph type="sldImg"/>
          </p:nvPr>
        </p:nvSpPr>
        <p:spPr>
          <a:xfrm>
            <a:off x="1939925" y="744538"/>
            <a:ext cx="2789238" cy="3722687"/>
          </a:xfrm>
          <a:ln/>
        </p:spPr>
      </p:sp>
      <p:sp>
        <p:nvSpPr>
          <p:cNvPr id="29700" name="Rectangle 3"/>
          <p:cNvSpPr>
            <a:spLocks noGrp="1" noChangeArrowheads="1"/>
          </p:cNvSpPr>
          <p:nvPr>
            <p:ph type="body" idx="1"/>
          </p:nvPr>
        </p:nvSpPr>
        <p:spPr>
          <a:noFill/>
          <a:ln/>
        </p:spPr>
        <p:txBody>
          <a:bodyPr/>
          <a:lstStyle/>
          <a:p>
            <a:pPr eaLnBrk="1" hangingPunct="1"/>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F341C7E8-BAD8-4BD3-AEC9-E5722D2B83F5}" type="slidenum">
              <a:rPr lang="tr-TR" smtClean="0"/>
              <a:pPr/>
              <a:t>3</a:t>
            </a:fld>
            <a:endParaRPr lang="tr-T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C8AA4221-74A9-4167-9829-2F0F7327CF9F}" type="slidenum">
              <a:rPr lang="tr-TR" smtClean="0"/>
              <a:pPr/>
              <a:t>4</a:t>
            </a:fld>
            <a:endParaRPr lang="tr-T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D9ABB869-81AD-4D39-9E63-1C7CFF5AEA27}" type="slidenum">
              <a:rPr lang="tr-TR" smtClean="0"/>
              <a:pPr/>
              <a:t>5</a:t>
            </a:fld>
            <a:endParaRPr lang="tr-T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36E56755-9EC2-4DF1-9731-6316CD796C60}" type="slidenum">
              <a:rPr lang="tr-TR" smtClean="0"/>
              <a:pPr/>
              <a:t>7</a:t>
            </a:fld>
            <a:endParaRPr lang="tr-T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514350" y="2840038"/>
            <a:ext cx="5829300" cy="1960562"/>
          </a:xfrm>
        </p:spPr>
        <p:txBody>
          <a:bodyPr/>
          <a:lstStyle/>
          <a:p>
            <a:r>
              <a:rPr lang="tr-TR"/>
              <a:t>Asıl başlık stili için tıklatın</a:t>
            </a:r>
          </a:p>
        </p:txBody>
      </p:sp>
      <p:sp>
        <p:nvSpPr>
          <p:cNvPr id="3" name="2 Alt Başlık"/>
          <p:cNvSpPr>
            <a:spLocks noGrp="1"/>
          </p:cNvSpPr>
          <p:nvPr>
            <p:ph type="subTitle" idx="1"/>
          </p:nvPr>
        </p:nvSpPr>
        <p:spPr>
          <a:xfrm>
            <a:off x="1028700" y="5181600"/>
            <a:ext cx="4800600" cy="2336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a:t>Asıl alt başlık stilini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DCDA817F-0E34-408D-8C78-A69170EF46EC}"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A5C3EAFA-4FC5-44D7-9382-A8AF2D3DBD3D}"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4972050" y="366713"/>
            <a:ext cx="1543050" cy="780097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342900" y="366713"/>
            <a:ext cx="4476750" cy="780097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80B85DB7-F77D-4357-A28D-5B448D6F95B0}" type="slidenum">
              <a:rPr lang="tr-TR"/>
              <a:pPr>
                <a:defRPr/>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Başlık, Küçük Resim ve Metin">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713"/>
            <a:ext cx="6172200" cy="1524000"/>
          </a:xfrm>
        </p:spPr>
        <p:txBody>
          <a:bodyPr/>
          <a:lstStyle/>
          <a:p>
            <a:r>
              <a:rPr lang="tr-TR"/>
              <a:t>Asıl başlık stili için tıklatın</a:t>
            </a:r>
          </a:p>
        </p:txBody>
      </p:sp>
      <p:sp>
        <p:nvSpPr>
          <p:cNvPr id="3" name="2 Küçük Resim Yer Tutucusu"/>
          <p:cNvSpPr>
            <a:spLocks noGrp="1"/>
          </p:cNvSpPr>
          <p:nvPr>
            <p:ph type="clipArt" sz="half" idx="1"/>
          </p:nvPr>
        </p:nvSpPr>
        <p:spPr>
          <a:xfrm>
            <a:off x="342900" y="2133600"/>
            <a:ext cx="3009900" cy="6034088"/>
          </a:xfrm>
        </p:spPr>
        <p:txBody>
          <a:bodyPr/>
          <a:lstStyle/>
          <a:p>
            <a:pPr lvl="0"/>
            <a:endParaRPr lang="tr-TR" noProof="0"/>
          </a:p>
        </p:txBody>
      </p:sp>
      <p:sp>
        <p:nvSpPr>
          <p:cNvPr id="4" name="3 Metin Yer Tutucusu"/>
          <p:cNvSpPr>
            <a:spLocks noGrp="1"/>
          </p:cNvSpPr>
          <p:nvPr>
            <p:ph type="body" sz="half" idx="2"/>
          </p:nvPr>
        </p:nvSpPr>
        <p:spPr>
          <a:xfrm>
            <a:off x="3505200" y="2133600"/>
            <a:ext cx="3009900" cy="60340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5F9F3D4E-8BE1-46A4-80AD-9105F76303B9}" type="slidenum">
              <a:rPr lang="tr-TR"/>
              <a:pPr>
                <a:defRPr/>
              </a:pPr>
              <a:t>‹#›</a:t>
            </a:fld>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713"/>
            <a:ext cx="6172200" cy="1524000"/>
          </a:xfrm>
        </p:spPr>
        <p:txBody>
          <a:bodyPr/>
          <a:lstStyle/>
          <a:p>
            <a:r>
              <a:rPr lang="tr-TR"/>
              <a:t>Asıl başlık stili için tıklatın</a:t>
            </a:r>
          </a:p>
        </p:txBody>
      </p:sp>
      <p:sp>
        <p:nvSpPr>
          <p:cNvPr id="3" name="2 Metin Yer Tutucusu"/>
          <p:cNvSpPr>
            <a:spLocks noGrp="1"/>
          </p:cNvSpPr>
          <p:nvPr>
            <p:ph type="body" sz="half" idx="1"/>
          </p:nvPr>
        </p:nvSpPr>
        <p:spPr>
          <a:xfrm>
            <a:off x="342900" y="2133600"/>
            <a:ext cx="3009900" cy="60340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3505200" y="2133600"/>
            <a:ext cx="3009900" cy="60340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588050FF-178F-452A-AB1E-660A506A265F}" type="slidenum">
              <a:rPr lang="tr-TR"/>
              <a:pPr>
                <a:defRPr/>
              </a:pPr>
              <a:t>‹#›</a:t>
            </a:fld>
            <a:endParaRPr lang="tr-T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hart" preserve="1">
  <p:cSld name="Başlık, Metin ve Grafik">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713"/>
            <a:ext cx="6172200" cy="1524000"/>
          </a:xfrm>
        </p:spPr>
        <p:txBody>
          <a:bodyPr/>
          <a:lstStyle/>
          <a:p>
            <a:r>
              <a:rPr lang="tr-TR"/>
              <a:t>Asıl başlık stili için tıklatın</a:t>
            </a:r>
          </a:p>
        </p:txBody>
      </p:sp>
      <p:sp>
        <p:nvSpPr>
          <p:cNvPr id="3" name="2 Metin Yer Tutucusu"/>
          <p:cNvSpPr>
            <a:spLocks noGrp="1"/>
          </p:cNvSpPr>
          <p:nvPr>
            <p:ph type="body" sz="half" idx="1"/>
          </p:nvPr>
        </p:nvSpPr>
        <p:spPr>
          <a:xfrm>
            <a:off x="342900" y="2133600"/>
            <a:ext cx="3009900" cy="60340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Grafik Yer Tutucusu"/>
          <p:cNvSpPr>
            <a:spLocks noGrp="1"/>
          </p:cNvSpPr>
          <p:nvPr>
            <p:ph type="chart" sz="half" idx="2"/>
          </p:nvPr>
        </p:nvSpPr>
        <p:spPr>
          <a:xfrm>
            <a:off x="3505200" y="2133600"/>
            <a:ext cx="3009900" cy="6034088"/>
          </a:xfrm>
        </p:spPr>
        <p:txBody>
          <a:bodyPr/>
          <a:lstStyle/>
          <a:p>
            <a:pPr lvl="0"/>
            <a:endParaRPr lang="tr-TR" noProof="0"/>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08C3CA02-AA9C-4A61-A6EF-1072A08ED1CE}" type="slidenum">
              <a:rPr lang="tr-TR"/>
              <a:pPr>
                <a:defRPr/>
              </a:pPr>
              <a:t>‹#›</a:t>
            </a:fld>
            <a:endParaRPr lang="tr-T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713"/>
            <a:ext cx="6172200" cy="1524000"/>
          </a:xfrm>
        </p:spPr>
        <p:txBody>
          <a:bodyPr/>
          <a:lstStyle/>
          <a:p>
            <a:r>
              <a:rPr lang="tr-TR"/>
              <a:t>Asıl başlık stili için tıklatın</a:t>
            </a:r>
          </a:p>
        </p:txBody>
      </p:sp>
      <p:sp>
        <p:nvSpPr>
          <p:cNvPr id="3" name="2 Tablo Yer Tutucusu"/>
          <p:cNvSpPr>
            <a:spLocks noGrp="1"/>
          </p:cNvSpPr>
          <p:nvPr>
            <p:ph type="tbl" idx="1"/>
          </p:nvPr>
        </p:nvSpPr>
        <p:spPr>
          <a:xfrm>
            <a:off x="342900" y="2133600"/>
            <a:ext cx="6172200" cy="6034088"/>
          </a:xfrm>
        </p:spPr>
        <p:txBody>
          <a:bodyPr/>
          <a:lstStyle/>
          <a:p>
            <a:pPr lvl="0"/>
            <a:endParaRPr lang="tr-TR" noProof="0"/>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927AFC7F-979D-4C06-A942-1D9E5BF7D3D8}"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13175042-B046-4CDD-AFBB-AF7812A3B13A}"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541338" y="5875338"/>
            <a:ext cx="5829300" cy="1816100"/>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BB397C68-CDFB-49F9-9CF3-5CE11480C559}"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3429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35052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90BFCFE6-45FE-401F-B18D-6745B5989330}"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
          <p:cNvSpPr>
            <a:spLocks noGrp="1" noChangeArrowheads="1"/>
          </p:cNvSpPr>
          <p:nvPr>
            <p:ph type="dt" sz="half" idx="10"/>
          </p:nvPr>
        </p:nvSpPr>
        <p:spPr>
          <a:ln/>
        </p:spPr>
        <p:txBody>
          <a:bodyPr/>
          <a:lstStyle>
            <a:lvl1pPr>
              <a:defRPr/>
            </a:lvl1pPr>
          </a:lstStyle>
          <a:p>
            <a:pPr>
              <a:defRPr/>
            </a:pPr>
            <a:endParaRPr lang="tr-TR"/>
          </a:p>
        </p:txBody>
      </p:sp>
      <p:sp>
        <p:nvSpPr>
          <p:cNvPr id="8" name="Rectangle 5"/>
          <p:cNvSpPr>
            <a:spLocks noGrp="1" noChangeArrowheads="1"/>
          </p:cNvSpPr>
          <p:nvPr>
            <p:ph type="ftr" sz="quarter" idx="11"/>
          </p:nvPr>
        </p:nvSpPr>
        <p:spPr>
          <a:ln/>
        </p:spPr>
        <p:txBody>
          <a:bodyPr/>
          <a:lstStyle>
            <a:lvl1pPr>
              <a:defRPr/>
            </a:lvl1pPr>
          </a:lstStyle>
          <a:p>
            <a:pPr>
              <a:defRPr/>
            </a:pPr>
            <a:endParaRPr lang="tr-TR"/>
          </a:p>
        </p:txBody>
      </p:sp>
      <p:sp>
        <p:nvSpPr>
          <p:cNvPr id="9" name="Rectangle 6"/>
          <p:cNvSpPr>
            <a:spLocks noGrp="1" noChangeArrowheads="1"/>
          </p:cNvSpPr>
          <p:nvPr>
            <p:ph type="sldNum" sz="quarter" idx="12"/>
          </p:nvPr>
        </p:nvSpPr>
        <p:spPr>
          <a:ln/>
        </p:spPr>
        <p:txBody>
          <a:bodyPr/>
          <a:lstStyle>
            <a:lvl1pPr>
              <a:defRPr/>
            </a:lvl1pPr>
          </a:lstStyle>
          <a:p>
            <a:pPr>
              <a:defRPr/>
            </a:pPr>
            <a:fld id="{DC343ECD-91BC-489D-A694-E04C85295DD4}"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D831BF49-D197-40F8-A89B-C65A6887AEA4}"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p>
        </p:txBody>
      </p:sp>
      <p:sp>
        <p:nvSpPr>
          <p:cNvPr id="3" name="Rectangle 5"/>
          <p:cNvSpPr>
            <a:spLocks noGrp="1" noChangeArrowheads="1"/>
          </p:cNvSpPr>
          <p:nvPr>
            <p:ph type="ftr" sz="quarter" idx="11"/>
          </p:nvPr>
        </p:nvSpPr>
        <p:spPr>
          <a:ln/>
        </p:spPr>
        <p:txBody>
          <a:bodyPr/>
          <a:lstStyle>
            <a:lvl1pPr>
              <a:defRPr/>
            </a:lvl1pPr>
          </a:lstStyle>
          <a:p>
            <a:pPr>
              <a:defRPr/>
            </a:pPr>
            <a:endParaRPr lang="tr-TR"/>
          </a:p>
        </p:txBody>
      </p:sp>
      <p:sp>
        <p:nvSpPr>
          <p:cNvPr id="4" name="Rectangle 6"/>
          <p:cNvSpPr>
            <a:spLocks noGrp="1" noChangeArrowheads="1"/>
          </p:cNvSpPr>
          <p:nvPr>
            <p:ph type="sldNum" sz="quarter" idx="12"/>
          </p:nvPr>
        </p:nvSpPr>
        <p:spPr>
          <a:ln/>
        </p:spPr>
        <p:txBody>
          <a:bodyPr/>
          <a:lstStyle>
            <a:lvl1pPr>
              <a:defRPr/>
            </a:lvl1pPr>
          </a:lstStyle>
          <a:p>
            <a:pPr>
              <a:defRPr/>
            </a:pPr>
            <a:fld id="{E7C7BDD6-8887-4744-9ECF-30710EC6A540}"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3538"/>
            <a:ext cx="2255838" cy="154940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017AFB5C-10F7-49F0-9A0D-4DADB900C485}"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344613" y="6400800"/>
            <a:ext cx="4114800" cy="755650"/>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97C2FF1F-8DC8-4299-B04A-8B45DA3AF7F4}"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66713"/>
            <a:ext cx="6172200" cy="1524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a:t>Asıl başlık stili için tıklatın</a:t>
            </a:r>
          </a:p>
        </p:txBody>
      </p:sp>
      <p:sp>
        <p:nvSpPr>
          <p:cNvPr id="1027" name="Rectangle 3"/>
          <p:cNvSpPr>
            <a:spLocks noGrp="1" noChangeArrowheads="1"/>
          </p:cNvSpPr>
          <p:nvPr>
            <p:ph type="body" idx="1"/>
          </p:nvPr>
        </p:nvSpPr>
        <p:spPr bwMode="auto">
          <a:xfrm>
            <a:off x="342900" y="2133600"/>
            <a:ext cx="6172200" cy="6034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1028" name="Rectangle 4"/>
          <p:cNvSpPr>
            <a:spLocks noGrp="1" noChangeArrowheads="1"/>
          </p:cNvSpPr>
          <p:nvPr>
            <p:ph type="dt" sz="half" idx="2"/>
          </p:nvPr>
        </p:nvSpPr>
        <p:spPr bwMode="auto">
          <a:xfrm>
            <a:off x="342900" y="8326438"/>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tr-TR"/>
          </a:p>
        </p:txBody>
      </p:sp>
      <p:sp>
        <p:nvSpPr>
          <p:cNvPr id="1029" name="Rectangle 5"/>
          <p:cNvSpPr>
            <a:spLocks noGrp="1" noChangeArrowheads="1"/>
          </p:cNvSpPr>
          <p:nvPr>
            <p:ph type="ftr" sz="quarter" idx="3"/>
          </p:nvPr>
        </p:nvSpPr>
        <p:spPr bwMode="auto">
          <a:xfrm>
            <a:off x="2343150" y="8326438"/>
            <a:ext cx="21717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tr-TR"/>
          </a:p>
        </p:txBody>
      </p:sp>
      <p:sp>
        <p:nvSpPr>
          <p:cNvPr id="1030" name="Rectangle 6"/>
          <p:cNvSpPr>
            <a:spLocks noGrp="1" noChangeArrowheads="1"/>
          </p:cNvSpPr>
          <p:nvPr>
            <p:ph type="sldNum" sz="quarter" idx="4"/>
          </p:nvPr>
        </p:nvSpPr>
        <p:spPr bwMode="auto">
          <a:xfrm>
            <a:off x="4914900" y="8326438"/>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03C3774-2300-4946-AB5C-C5056ED199FF}"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body" idx="1"/>
          </p:nvPr>
        </p:nvSpPr>
        <p:spPr>
          <a:xfrm>
            <a:off x="514350" y="468313"/>
            <a:ext cx="5829300" cy="7991475"/>
          </a:xfrm>
          <a:solidFill>
            <a:schemeClr val="bg1"/>
          </a:solidFill>
          <a:ln w="57150">
            <a:solidFill>
              <a:schemeClr val="tx1"/>
            </a:solidFill>
          </a:ln>
        </p:spPr>
        <p:txBody>
          <a:bodyPr/>
          <a:lstStyle/>
          <a:p>
            <a:pPr eaLnBrk="1" hangingPunct="1">
              <a:lnSpc>
                <a:spcPct val="90000"/>
              </a:lnSpc>
              <a:buClr>
                <a:schemeClr val="tx2"/>
              </a:buClr>
              <a:buFontTx/>
              <a:buNone/>
            </a:pPr>
            <a:r>
              <a:rPr lang="en-US" sz="3600" b="1" dirty="0"/>
              <a:t>  </a:t>
            </a:r>
            <a:endParaRPr lang="tr-TR" sz="3600" b="1" dirty="0"/>
          </a:p>
          <a:p>
            <a:pPr algn="ctr" eaLnBrk="1" hangingPunct="1">
              <a:lnSpc>
                <a:spcPct val="90000"/>
              </a:lnSpc>
              <a:buClr>
                <a:schemeClr val="tx2"/>
              </a:buClr>
              <a:buFontTx/>
              <a:buNone/>
            </a:pPr>
            <a:endParaRPr lang="tr-TR" sz="3600" b="1" dirty="0"/>
          </a:p>
          <a:p>
            <a:pPr algn="ctr" eaLnBrk="1" hangingPunct="1">
              <a:lnSpc>
                <a:spcPct val="90000"/>
              </a:lnSpc>
              <a:buClr>
                <a:schemeClr val="tx2"/>
              </a:buClr>
              <a:buFontTx/>
              <a:buNone/>
            </a:pPr>
            <a:endParaRPr lang="tr-TR" sz="3600" b="1" dirty="0"/>
          </a:p>
          <a:p>
            <a:pPr algn="ctr" eaLnBrk="1" hangingPunct="1">
              <a:lnSpc>
                <a:spcPct val="90000"/>
              </a:lnSpc>
              <a:buClr>
                <a:schemeClr val="tx2"/>
              </a:buClr>
              <a:buFontTx/>
              <a:buNone/>
            </a:pPr>
            <a:r>
              <a:rPr lang="tr-TR" sz="3600" b="1" dirty="0"/>
              <a:t>T.C.</a:t>
            </a:r>
            <a:endParaRPr lang="en-US" sz="3600" b="1" dirty="0"/>
          </a:p>
          <a:p>
            <a:pPr algn="ctr" eaLnBrk="1" hangingPunct="1">
              <a:lnSpc>
                <a:spcPct val="90000"/>
              </a:lnSpc>
              <a:buClr>
                <a:schemeClr val="tx2"/>
              </a:buClr>
              <a:buFontTx/>
              <a:buNone/>
            </a:pPr>
            <a:r>
              <a:rPr lang="tr-TR" sz="4000" b="1" dirty="0"/>
              <a:t> YIĞILCA BELEDİYESİ </a:t>
            </a:r>
          </a:p>
          <a:p>
            <a:pPr algn="ctr" eaLnBrk="1" hangingPunct="1">
              <a:lnSpc>
                <a:spcPct val="90000"/>
              </a:lnSpc>
              <a:buClr>
                <a:schemeClr val="tx2"/>
              </a:buClr>
              <a:buFontTx/>
              <a:buNone/>
            </a:pPr>
            <a:endParaRPr lang="tr-TR" sz="4000" b="1" dirty="0"/>
          </a:p>
          <a:p>
            <a:pPr algn="ctr" eaLnBrk="1" hangingPunct="1">
              <a:lnSpc>
                <a:spcPct val="90000"/>
              </a:lnSpc>
              <a:buClr>
                <a:schemeClr val="tx2"/>
              </a:buClr>
              <a:buFontTx/>
              <a:buNone/>
            </a:pPr>
            <a:endParaRPr lang="tr-TR" sz="4000" b="1" dirty="0"/>
          </a:p>
          <a:p>
            <a:pPr algn="ctr" eaLnBrk="1" hangingPunct="1">
              <a:lnSpc>
                <a:spcPct val="90000"/>
              </a:lnSpc>
              <a:buClr>
                <a:schemeClr val="tx2"/>
              </a:buClr>
              <a:buFontTx/>
              <a:buNone/>
            </a:pPr>
            <a:endParaRPr lang="tr-TR" sz="4000" b="1" dirty="0"/>
          </a:p>
          <a:p>
            <a:pPr algn="ctr" eaLnBrk="1" hangingPunct="1">
              <a:lnSpc>
                <a:spcPct val="90000"/>
              </a:lnSpc>
              <a:buClr>
                <a:schemeClr val="tx2"/>
              </a:buClr>
              <a:buFontTx/>
              <a:buNone/>
            </a:pPr>
            <a:r>
              <a:rPr lang="tr-TR" sz="4000" b="1" dirty="0" smtClean="0"/>
              <a:t>2022 </a:t>
            </a:r>
            <a:r>
              <a:rPr lang="tr-TR" sz="4000" b="1" dirty="0"/>
              <a:t>YILI </a:t>
            </a:r>
            <a:r>
              <a:rPr lang="en-US" sz="4000" b="1" dirty="0"/>
              <a:t>FAALİYET RAPOR</a:t>
            </a:r>
            <a:r>
              <a:rPr lang="tr-TR" sz="4000" b="1" dirty="0"/>
              <a:t>U</a:t>
            </a:r>
          </a:p>
        </p:txBody>
      </p:sp>
      <p:pic>
        <p:nvPicPr>
          <p:cNvPr id="2051" name="Picture 6" descr="belediye yeni logo"/>
          <p:cNvPicPr>
            <a:picLocks noChangeAspect="1" noChangeArrowheads="1"/>
          </p:cNvPicPr>
          <p:nvPr/>
        </p:nvPicPr>
        <p:blipFill>
          <a:blip r:embed="rId3" cstate="print"/>
          <a:srcRect/>
          <a:stretch>
            <a:fillRect/>
          </a:stretch>
        </p:blipFill>
        <p:spPr bwMode="auto">
          <a:xfrm>
            <a:off x="3000375" y="571500"/>
            <a:ext cx="914400" cy="95885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body" idx="1"/>
          </p:nvPr>
        </p:nvSpPr>
        <p:spPr>
          <a:xfrm>
            <a:off x="260350" y="684213"/>
            <a:ext cx="6408738" cy="7988300"/>
          </a:xfrm>
        </p:spPr>
        <p:txBody>
          <a:bodyPr/>
          <a:lstStyle/>
          <a:p>
            <a:pPr eaLnBrk="1" hangingPunct="1">
              <a:lnSpc>
                <a:spcPct val="90000"/>
              </a:lnSpc>
              <a:buFontTx/>
              <a:buNone/>
            </a:pPr>
            <a:r>
              <a:rPr lang="tr-TR" sz="2800" b="1" dirty="0"/>
              <a:t>5- Sunulan Hizmetler</a:t>
            </a:r>
          </a:p>
          <a:p>
            <a:pPr eaLnBrk="1" hangingPunct="1">
              <a:lnSpc>
                <a:spcPct val="90000"/>
              </a:lnSpc>
              <a:buFontTx/>
              <a:buNone/>
            </a:pPr>
            <a:endParaRPr lang="tr-TR" sz="2800" b="1" dirty="0"/>
          </a:p>
          <a:p>
            <a:pPr eaLnBrk="1" hangingPunct="1">
              <a:lnSpc>
                <a:spcPct val="90000"/>
              </a:lnSpc>
              <a:buFontTx/>
              <a:buNone/>
            </a:pPr>
            <a:r>
              <a:rPr lang="tr-TR" sz="2000" b="1" dirty="0"/>
              <a:t>YAZI İŞLERİ MÜDÜRLÜĞÜ</a:t>
            </a:r>
          </a:p>
          <a:p>
            <a:pPr eaLnBrk="1" hangingPunct="1">
              <a:lnSpc>
                <a:spcPct val="90000"/>
              </a:lnSpc>
              <a:buFontTx/>
              <a:buNone/>
            </a:pPr>
            <a:endParaRPr lang="tr-TR" sz="2000" b="1" dirty="0"/>
          </a:p>
          <a:p>
            <a:pPr eaLnBrk="1" hangingPunct="1">
              <a:lnSpc>
                <a:spcPct val="90000"/>
              </a:lnSpc>
            </a:pPr>
            <a:r>
              <a:rPr lang="tr-TR" sz="1800" dirty="0"/>
              <a:t>Belediyenin karar organı olan Belediye Meclisimiz 9 üyeden oluşmakta olup izinli olduğu Ağustos ayı hariç  </a:t>
            </a:r>
            <a:r>
              <a:rPr lang="tr-TR" sz="1800" dirty="0" smtClean="0"/>
              <a:t>2022  </a:t>
            </a:r>
            <a:r>
              <a:rPr lang="tr-TR" sz="1800" dirty="0"/>
              <a:t>yılında </a:t>
            </a:r>
            <a:r>
              <a:rPr lang="tr-TR" sz="1800" dirty="0" smtClean="0"/>
              <a:t>11 </a:t>
            </a:r>
            <a:r>
              <a:rPr lang="tr-TR" sz="1800" dirty="0"/>
              <a:t>(</a:t>
            </a:r>
            <a:r>
              <a:rPr lang="tr-TR" sz="1800" dirty="0" err="1" smtClean="0"/>
              <a:t>OnBir</a:t>
            </a:r>
            <a:r>
              <a:rPr lang="tr-TR" sz="1800" dirty="0" smtClean="0"/>
              <a:t>) </a:t>
            </a:r>
            <a:r>
              <a:rPr lang="tr-TR" sz="1800" dirty="0"/>
              <a:t>Meclis  toplantısı yapmıştır.   </a:t>
            </a:r>
          </a:p>
          <a:p>
            <a:pPr eaLnBrk="1" hangingPunct="1">
              <a:lnSpc>
                <a:spcPct val="90000"/>
              </a:lnSpc>
            </a:pPr>
            <a:endParaRPr lang="tr-TR" sz="1800" dirty="0"/>
          </a:p>
          <a:p>
            <a:pPr eaLnBrk="1" hangingPunct="1">
              <a:lnSpc>
                <a:spcPct val="90000"/>
              </a:lnSpc>
            </a:pPr>
            <a:r>
              <a:rPr lang="tr-TR" sz="1800" dirty="0"/>
              <a:t>Bu dönem içerisinde Belediye hizmetleri 7 memur,  </a:t>
            </a:r>
            <a:r>
              <a:rPr lang="tr-TR" sz="1800" dirty="0" smtClean="0"/>
              <a:t>19 </a:t>
            </a:r>
            <a:r>
              <a:rPr lang="tr-TR" sz="1800" dirty="0"/>
              <a:t>kadrolu </a:t>
            </a:r>
            <a:r>
              <a:rPr lang="tr-TR" sz="1800" dirty="0" smtClean="0"/>
              <a:t>işçi, Yığılca </a:t>
            </a:r>
            <a:r>
              <a:rPr lang="tr-TR" sz="1800" dirty="0"/>
              <a:t>Belediyesi Personel Limited Şirketi </a:t>
            </a:r>
            <a:r>
              <a:rPr lang="tr-TR" sz="1800" dirty="0" smtClean="0"/>
              <a:t>15 </a:t>
            </a:r>
            <a:r>
              <a:rPr lang="tr-TR" sz="1800" dirty="0"/>
              <a:t>olmak üzere </a:t>
            </a:r>
            <a:r>
              <a:rPr lang="tr-TR" sz="1800" dirty="0" smtClean="0"/>
              <a:t>41 </a:t>
            </a:r>
            <a:r>
              <a:rPr lang="tr-TR" sz="1800" dirty="0"/>
              <a:t>toplam  personel  ile yerine   getirilmiştir.</a:t>
            </a:r>
          </a:p>
          <a:p>
            <a:pPr eaLnBrk="1" hangingPunct="1">
              <a:lnSpc>
                <a:spcPct val="90000"/>
              </a:lnSpc>
            </a:pPr>
            <a:endParaRPr lang="tr-TR" sz="1800" dirty="0"/>
          </a:p>
          <a:p>
            <a:pPr eaLnBrk="1" hangingPunct="1">
              <a:lnSpc>
                <a:spcPct val="90000"/>
              </a:lnSpc>
            </a:pPr>
            <a:r>
              <a:rPr lang="tr-TR" sz="1800" dirty="0"/>
              <a:t>Her Hafta Çarşamba  günleri Encümen toplantısı yapılmıştır. </a:t>
            </a:r>
          </a:p>
          <a:p>
            <a:pPr eaLnBrk="1" hangingPunct="1">
              <a:lnSpc>
                <a:spcPct val="90000"/>
              </a:lnSpc>
            </a:pPr>
            <a:endParaRPr lang="tr-TR" sz="1800" dirty="0"/>
          </a:p>
          <a:p>
            <a:pPr eaLnBrk="1" hangingPunct="1">
              <a:lnSpc>
                <a:spcPct val="90000"/>
              </a:lnSpc>
            </a:pPr>
            <a:r>
              <a:rPr lang="tr-TR" sz="1800" dirty="0"/>
              <a:t>Yıl içinde Belediyemize gelen evrak sayısı </a:t>
            </a:r>
            <a:r>
              <a:rPr lang="tr-TR" sz="1800" dirty="0" smtClean="0"/>
              <a:t>2130 adet </a:t>
            </a:r>
            <a:r>
              <a:rPr lang="tr-TR" sz="1800" dirty="0"/>
              <a:t>olup birimlerce yazılan ve cevaplandırılarak gönderilen evrak sayısı </a:t>
            </a:r>
            <a:r>
              <a:rPr lang="tr-TR" sz="1800" dirty="0" smtClean="0"/>
              <a:t>1405 adettir</a:t>
            </a:r>
            <a:r>
              <a:rPr lang="tr-TR" sz="1800" dirty="0"/>
              <a:t>.</a:t>
            </a:r>
          </a:p>
          <a:p>
            <a:pPr eaLnBrk="1" hangingPunct="1">
              <a:lnSpc>
                <a:spcPct val="90000"/>
              </a:lnSpc>
            </a:pPr>
            <a:endParaRPr lang="tr-TR" sz="1800" dirty="0"/>
          </a:p>
          <a:p>
            <a:pPr eaLnBrk="1" hangingPunct="1">
              <a:lnSpc>
                <a:spcPct val="90000"/>
              </a:lnSpc>
            </a:pPr>
            <a:r>
              <a:rPr lang="tr-TR" sz="1800" dirty="0"/>
              <a:t>Yine bu dönem içerisinde evlendirme memurluğuna müracaat eden </a:t>
            </a:r>
            <a:r>
              <a:rPr lang="tr-TR" sz="1800" dirty="0" smtClean="0"/>
              <a:t>49 </a:t>
            </a:r>
            <a:r>
              <a:rPr lang="tr-TR" sz="1800" dirty="0"/>
              <a:t>çiftin evlendirilme işlemi yapılmıştır.</a:t>
            </a:r>
          </a:p>
          <a:p>
            <a:pPr eaLnBrk="1" hangingPunct="1">
              <a:lnSpc>
                <a:spcPct val="90000"/>
              </a:lnSpc>
            </a:pPr>
            <a:endParaRPr lang="tr-TR" sz="1800" dirty="0"/>
          </a:p>
          <a:p>
            <a:pPr eaLnBrk="1" hangingPunct="1">
              <a:lnSpc>
                <a:spcPct val="90000"/>
              </a:lnSpc>
            </a:pPr>
            <a:r>
              <a:rPr lang="tr-TR" sz="1800" dirty="0"/>
              <a:t>Birimizce ayrıca dava takipleri, personel özlük ve sicil işlemleri, atama, terfi ve diğer işlemleri yapılmaktadır.</a:t>
            </a:r>
          </a:p>
          <a:p>
            <a:pPr eaLnBrk="1" hangingPunct="1">
              <a:lnSpc>
                <a:spcPct val="90000"/>
              </a:lnSpc>
              <a:buFontTx/>
              <a:buNone/>
            </a:pPr>
            <a:endParaRPr lang="tr-TR"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body" idx="1"/>
          </p:nvPr>
        </p:nvSpPr>
        <p:spPr>
          <a:xfrm>
            <a:off x="188913" y="250825"/>
            <a:ext cx="6480175" cy="8642350"/>
          </a:xfrm>
        </p:spPr>
        <p:txBody>
          <a:bodyPr/>
          <a:lstStyle/>
          <a:p>
            <a:pPr>
              <a:lnSpc>
                <a:spcPct val="80000"/>
              </a:lnSpc>
              <a:buFontTx/>
              <a:buNone/>
            </a:pPr>
            <a:r>
              <a:rPr lang="tr-TR" sz="2400" b="1" dirty="0"/>
              <a:t>MALİ HİZMETLER MÜDÜRLÜĞÜ</a:t>
            </a:r>
          </a:p>
          <a:p>
            <a:pPr>
              <a:lnSpc>
                <a:spcPct val="80000"/>
              </a:lnSpc>
              <a:buFontTx/>
              <a:buNone/>
            </a:pPr>
            <a:r>
              <a:rPr lang="tr-TR" sz="2400" b="1" dirty="0"/>
              <a:t>	</a:t>
            </a:r>
            <a:r>
              <a:rPr lang="tr-TR" sz="2000" dirty="0" smtClean="0"/>
              <a:t>2022 </a:t>
            </a:r>
            <a:r>
              <a:rPr lang="tr-TR" sz="2000" dirty="0"/>
              <a:t>yılı bütçesinde ödenekleri olan birimlerin faaliyetleri sonucu  kesinleşen bütçeleri:</a:t>
            </a:r>
          </a:p>
          <a:p>
            <a:pPr>
              <a:lnSpc>
                <a:spcPct val="80000"/>
              </a:lnSpc>
              <a:buFontTx/>
              <a:buNone/>
            </a:pPr>
            <a:endParaRPr lang="tr-TR" sz="2000" dirty="0"/>
          </a:p>
          <a:p>
            <a:pPr>
              <a:lnSpc>
                <a:spcPct val="80000"/>
              </a:lnSpc>
              <a:buFontTx/>
              <a:buNone/>
            </a:pPr>
            <a:r>
              <a:rPr lang="tr-TR" sz="2000" b="1" dirty="0"/>
              <a:t>YAZI İŞLERİ MÜDÜRLÜĞÜ için;</a:t>
            </a:r>
          </a:p>
          <a:p>
            <a:pPr>
              <a:lnSpc>
                <a:spcPct val="80000"/>
              </a:lnSpc>
            </a:pPr>
            <a:r>
              <a:rPr lang="tr-TR" sz="2000" dirty="0" smtClean="0"/>
              <a:t>163.000,00 </a:t>
            </a:r>
            <a:r>
              <a:rPr lang="tr-TR" sz="2000" dirty="0"/>
              <a:t>TL ödenek tahmin edilmiş , yıl içinde </a:t>
            </a:r>
            <a:r>
              <a:rPr lang="tr-TR" sz="2000" dirty="0" smtClean="0"/>
              <a:t>104.197,81 </a:t>
            </a:r>
            <a:r>
              <a:rPr lang="tr-TR" sz="2000" dirty="0"/>
              <a:t>TL harcama yapılmış geriye kalan </a:t>
            </a:r>
            <a:r>
              <a:rPr lang="tr-TR" sz="2000" dirty="0" smtClean="0"/>
              <a:t>58.802,19 </a:t>
            </a:r>
            <a:r>
              <a:rPr lang="tr-TR" sz="2000" dirty="0"/>
              <a:t>TL   imha edilmiştir. </a:t>
            </a:r>
            <a:r>
              <a:rPr lang="tr-TR" sz="2000" dirty="0" smtClean="0"/>
              <a:t>%63,93 </a:t>
            </a:r>
            <a:r>
              <a:rPr lang="tr-TR" sz="2000" dirty="0"/>
              <a:t>gerçekleşme oranı.</a:t>
            </a:r>
          </a:p>
          <a:p>
            <a:pPr>
              <a:lnSpc>
                <a:spcPct val="80000"/>
              </a:lnSpc>
              <a:buFontTx/>
              <a:buNone/>
            </a:pPr>
            <a:endParaRPr lang="tr-TR" sz="2000" b="1" dirty="0"/>
          </a:p>
          <a:p>
            <a:pPr>
              <a:lnSpc>
                <a:spcPct val="80000"/>
              </a:lnSpc>
              <a:buFontTx/>
              <a:buNone/>
            </a:pPr>
            <a:r>
              <a:rPr lang="tr-TR" sz="2000" b="1" dirty="0"/>
              <a:t>BELEDİYE BAŞKANI ve ENCÜMEN için;</a:t>
            </a:r>
          </a:p>
          <a:p>
            <a:pPr>
              <a:lnSpc>
                <a:spcPct val="80000"/>
              </a:lnSpc>
            </a:pPr>
            <a:r>
              <a:rPr lang="tr-TR" sz="2000" dirty="0"/>
              <a:t> </a:t>
            </a:r>
            <a:r>
              <a:rPr lang="tr-TR" sz="2000" dirty="0" smtClean="0"/>
              <a:t>1.780.000,00 </a:t>
            </a:r>
            <a:r>
              <a:rPr lang="tr-TR" sz="2000" dirty="0"/>
              <a:t>TL ödenek tahmin edilmiş, yıl içinde </a:t>
            </a:r>
            <a:r>
              <a:rPr lang="tr-TR" sz="2000" dirty="0" smtClean="0"/>
              <a:t>1.084.979,51 </a:t>
            </a:r>
            <a:r>
              <a:rPr lang="tr-TR" sz="2000" dirty="0"/>
              <a:t>TL harcama yapılmış geriye kalan </a:t>
            </a:r>
            <a:r>
              <a:rPr lang="tr-TR" sz="2000" dirty="0" smtClean="0"/>
              <a:t>695.020,49 </a:t>
            </a:r>
            <a:r>
              <a:rPr lang="tr-TR" sz="2000" dirty="0"/>
              <a:t>TL imha edilmiştir. </a:t>
            </a:r>
            <a:r>
              <a:rPr lang="tr-TR" sz="2000" dirty="0" smtClean="0"/>
              <a:t>%60,95 </a:t>
            </a:r>
            <a:r>
              <a:rPr lang="tr-TR" sz="2000" dirty="0"/>
              <a:t>gerçekleşme oranı</a:t>
            </a:r>
          </a:p>
          <a:p>
            <a:pPr>
              <a:lnSpc>
                <a:spcPct val="80000"/>
              </a:lnSpc>
              <a:buFontTx/>
              <a:buNone/>
            </a:pPr>
            <a:r>
              <a:rPr lang="tr-TR" sz="2000" b="1" dirty="0"/>
              <a:t>MALİ  HİZMETLER MÜDÜRLÜĞÜ için;</a:t>
            </a:r>
          </a:p>
          <a:p>
            <a:pPr>
              <a:lnSpc>
                <a:spcPct val="80000"/>
              </a:lnSpc>
            </a:pPr>
            <a:r>
              <a:rPr lang="tr-TR" sz="2000" dirty="0" smtClean="0"/>
              <a:t>1.567.000,00 </a:t>
            </a:r>
            <a:r>
              <a:rPr lang="tr-TR" sz="2000" dirty="0"/>
              <a:t>TL ödenek tahmin edilmiş, yıl içinde </a:t>
            </a:r>
            <a:r>
              <a:rPr lang="tr-TR" sz="2000" dirty="0" smtClean="0"/>
              <a:t>855.618,12 </a:t>
            </a:r>
            <a:r>
              <a:rPr lang="tr-TR" sz="2000" dirty="0"/>
              <a:t>TL harcama yapılmış geriye kalan </a:t>
            </a:r>
            <a:r>
              <a:rPr lang="tr-TR" sz="2000" dirty="0" smtClean="0"/>
              <a:t>711.381,88 </a:t>
            </a:r>
            <a:r>
              <a:rPr lang="tr-TR" sz="2000" dirty="0"/>
              <a:t>TL imha edilmiştir. </a:t>
            </a:r>
            <a:r>
              <a:rPr lang="tr-TR" sz="2000" dirty="0" smtClean="0"/>
              <a:t>%54,60 </a:t>
            </a:r>
            <a:r>
              <a:rPr lang="tr-TR" sz="2000" dirty="0"/>
              <a:t>gerçekleşme oranı.</a:t>
            </a:r>
          </a:p>
          <a:p>
            <a:pPr>
              <a:lnSpc>
                <a:spcPct val="80000"/>
              </a:lnSpc>
              <a:buFontTx/>
              <a:buNone/>
            </a:pPr>
            <a:endParaRPr lang="tr-TR" sz="2000" b="1" dirty="0"/>
          </a:p>
          <a:p>
            <a:pPr>
              <a:lnSpc>
                <a:spcPct val="80000"/>
              </a:lnSpc>
              <a:buFontTx/>
              <a:buNone/>
            </a:pPr>
            <a:r>
              <a:rPr lang="tr-TR" sz="2000" b="1" dirty="0"/>
              <a:t>FEN İŞLERİ  için;</a:t>
            </a:r>
          </a:p>
          <a:p>
            <a:pPr>
              <a:lnSpc>
                <a:spcPct val="80000"/>
              </a:lnSpc>
            </a:pPr>
            <a:r>
              <a:rPr lang="tr-TR" sz="2000" dirty="0"/>
              <a:t>9</a:t>
            </a:r>
            <a:r>
              <a:rPr lang="tr-TR" sz="2000" dirty="0" smtClean="0"/>
              <a:t>.140.000,00 </a:t>
            </a:r>
            <a:r>
              <a:rPr lang="tr-TR" sz="2000" dirty="0"/>
              <a:t>TL ödenek tahmin edilmiş, yıl içinde </a:t>
            </a:r>
            <a:r>
              <a:rPr lang="tr-TR" sz="2000" dirty="0" smtClean="0"/>
              <a:t>8.520.744,83 </a:t>
            </a:r>
            <a:r>
              <a:rPr lang="tr-TR" sz="2000" dirty="0"/>
              <a:t>TL harcama yapılmış, geriye kalan </a:t>
            </a:r>
            <a:r>
              <a:rPr lang="tr-TR" sz="2000" dirty="0" smtClean="0"/>
              <a:t>619.255,17 </a:t>
            </a:r>
            <a:r>
              <a:rPr lang="tr-TR" sz="2000" dirty="0"/>
              <a:t>TL imha edilmiştir. %</a:t>
            </a:r>
            <a:r>
              <a:rPr lang="tr-TR" sz="2000" dirty="0" smtClean="0"/>
              <a:t>93,22 </a:t>
            </a:r>
            <a:r>
              <a:rPr lang="tr-TR" sz="2000" dirty="0"/>
              <a:t>gerçekleşme oranı.</a:t>
            </a:r>
          </a:p>
          <a:p>
            <a:pPr eaLnBrk="1" hangingPunct="1">
              <a:lnSpc>
                <a:spcPct val="80000"/>
              </a:lnSpc>
              <a:buFontTx/>
              <a:buNone/>
            </a:pPr>
            <a:endParaRPr lang="tr-TR"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body" idx="1"/>
          </p:nvPr>
        </p:nvSpPr>
        <p:spPr>
          <a:xfrm>
            <a:off x="260350" y="179388"/>
            <a:ext cx="6408738" cy="8713787"/>
          </a:xfrm>
        </p:spPr>
        <p:txBody>
          <a:bodyPr/>
          <a:lstStyle/>
          <a:p>
            <a:pPr eaLnBrk="1" hangingPunct="1">
              <a:lnSpc>
                <a:spcPct val="80000"/>
              </a:lnSpc>
              <a:buFontTx/>
              <a:buNone/>
            </a:pPr>
            <a:r>
              <a:rPr lang="tr-TR" sz="2000" b="1" dirty="0"/>
              <a:t> </a:t>
            </a:r>
          </a:p>
          <a:p>
            <a:pPr eaLnBrk="1" hangingPunct="1">
              <a:lnSpc>
                <a:spcPct val="80000"/>
              </a:lnSpc>
              <a:buFontTx/>
              <a:buNone/>
            </a:pPr>
            <a:r>
              <a:rPr lang="tr-TR" sz="2000" b="1" dirty="0"/>
              <a:t> </a:t>
            </a:r>
            <a:endParaRPr lang="tr-TR" sz="2000" dirty="0"/>
          </a:p>
          <a:p>
            <a:pPr>
              <a:lnSpc>
                <a:spcPct val="80000"/>
              </a:lnSpc>
              <a:buFontTx/>
              <a:buNone/>
            </a:pPr>
            <a:r>
              <a:rPr lang="tr-TR" sz="2000" b="1" dirty="0"/>
              <a:t>ZABITA AMİRLİĞİ için;</a:t>
            </a:r>
          </a:p>
          <a:p>
            <a:pPr>
              <a:lnSpc>
                <a:spcPct val="80000"/>
              </a:lnSpc>
            </a:pPr>
            <a:r>
              <a:rPr lang="tr-TR" sz="2000" b="1" dirty="0" smtClean="0"/>
              <a:t>1.100.000,00 </a:t>
            </a:r>
            <a:r>
              <a:rPr lang="tr-TR" sz="2000" b="1" dirty="0"/>
              <a:t>TL ödenek tahmin edilmiş, yıl içinde </a:t>
            </a:r>
            <a:r>
              <a:rPr lang="tr-TR" sz="2000" b="1" dirty="0" smtClean="0"/>
              <a:t>998.689,45 </a:t>
            </a:r>
            <a:r>
              <a:rPr lang="tr-TR" sz="2000" b="1" dirty="0"/>
              <a:t>TL harcama yapılmış geriye kalan </a:t>
            </a:r>
            <a:r>
              <a:rPr lang="tr-TR" sz="2000" b="1" dirty="0" smtClean="0"/>
              <a:t>101.310,55 </a:t>
            </a:r>
            <a:r>
              <a:rPr lang="tr-TR" sz="2000" b="1" dirty="0"/>
              <a:t>TL imha edilmiştir. </a:t>
            </a:r>
            <a:r>
              <a:rPr lang="tr-TR" sz="2000" b="1" dirty="0" smtClean="0"/>
              <a:t>%90,79 </a:t>
            </a:r>
            <a:r>
              <a:rPr lang="tr-TR" sz="2000" b="1" dirty="0"/>
              <a:t>gerçekleme oranı.</a:t>
            </a:r>
          </a:p>
          <a:p>
            <a:pPr>
              <a:lnSpc>
                <a:spcPct val="80000"/>
              </a:lnSpc>
            </a:pPr>
            <a:endParaRPr lang="tr-TR" sz="2000" b="1" dirty="0"/>
          </a:p>
          <a:p>
            <a:pPr>
              <a:lnSpc>
                <a:spcPct val="80000"/>
              </a:lnSpc>
              <a:buFontTx/>
              <a:buNone/>
            </a:pPr>
            <a:r>
              <a:rPr lang="tr-TR" sz="2000" b="1" dirty="0"/>
              <a:t>	</a:t>
            </a:r>
            <a:r>
              <a:rPr lang="tr-TR" sz="2000" b="1" dirty="0" smtClean="0"/>
              <a:t>2022 </a:t>
            </a:r>
            <a:r>
              <a:rPr lang="tr-TR" sz="2000" b="1" dirty="0"/>
              <a:t>mali yılı için toplam </a:t>
            </a:r>
            <a:r>
              <a:rPr lang="tr-TR" sz="2000" b="1" dirty="0" smtClean="0"/>
              <a:t>11.500.000,00TL bütçe yapılmış olup, yıl içinde oluşan ekonomik sebeplerden ötürü 2.250.000,00 TL ek bütçe oluşturulmuş, toplam bütçe 13.750.000,00 TL olarak </a:t>
            </a:r>
            <a:r>
              <a:rPr lang="tr-TR" sz="2000" b="1" dirty="0"/>
              <a:t>ödenek </a:t>
            </a:r>
            <a:r>
              <a:rPr lang="tr-TR" sz="2000" b="1" dirty="0" smtClean="0"/>
              <a:t>elde edilmiş olup, net 11.564.229,72 </a:t>
            </a:r>
            <a:r>
              <a:rPr lang="tr-TR" sz="2000" b="1" dirty="0"/>
              <a:t>TL harcama yapılmış, geriye kalan </a:t>
            </a:r>
            <a:r>
              <a:rPr lang="tr-TR" sz="2000" b="1" dirty="0" smtClean="0"/>
              <a:t>2.185.770,28 </a:t>
            </a:r>
            <a:r>
              <a:rPr lang="tr-TR" sz="2000" b="1" dirty="0"/>
              <a:t>TL imha edilmiştir. Gerçekleşme oranı </a:t>
            </a:r>
            <a:r>
              <a:rPr lang="tr-TR" sz="2000" b="1" dirty="0" smtClean="0"/>
              <a:t>%84,10’dur.</a:t>
            </a:r>
            <a:endParaRPr lang="tr-TR" sz="2000" b="1" dirty="0"/>
          </a:p>
          <a:p>
            <a:pPr>
              <a:lnSpc>
                <a:spcPct val="80000"/>
              </a:lnSpc>
              <a:buFontTx/>
              <a:buNone/>
            </a:pPr>
            <a:endParaRPr lang="tr-TR" sz="2000" b="1" dirty="0"/>
          </a:p>
          <a:p>
            <a:pPr>
              <a:lnSpc>
                <a:spcPct val="80000"/>
              </a:lnSpc>
              <a:buFontTx/>
              <a:buNone/>
            </a:pPr>
            <a:r>
              <a:rPr lang="tr-TR" sz="2000" b="1" dirty="0" smtClean="0"/>
              <a:t>2022 </a:t>
            </a:r>
            <a:r>
              <a:rPr lang="tr-TR" sz="2000" b="1" dirty="0"/>
              <a:t>Mali Yılında;</a:t>
            </a:r>
          </a:p>
          <a:p>
            <a:pPr>
              <a:lnSpc>
                <a:spcPct val="80000"/>
              </a:lnSpc>
              <a:buFontTx/>
              <a:buNone/>
            </a:pPr>
            <a:r>
              <a:rPr lang="tr-TR" sz="2000" b="1" dirty="0">
                <a:solidFill>
                  <a:srgbClr val="FF3300"/>
                </a:solidFill>
              </a:rPr>
              <a:t>	</a:t>
            </a:r>
            <a:r>
              <a:rPr lang="tr-TR" sz="2000" b="1" dirty="0"/>
              <a:t>- Personel giderleri		     ;   </a:t>
            </a:r>
            <a:r>
              <a:rPr lang="tr-TR" sz="2000" b="1" dirty="0" smtClean="0"/>
              <a:t>3.145.557,10 </a:t>
            </a:r>
            <a:r>
              <a:rPr lang="tr-TR" sz="2000" b="1" dirty="0"/>
              <a:t>TL</a:t>
            </a:r>
          </a:p>
          <a:p>
            <a:pPr>
              <a:lnSpc>
                <a:spcPct val="80000"/>
              </a:lnSpc>
              <a:buFontTx/>
              <a:buNone/>
            </a:pPr>
            <a:r>
              <a:rPr lang="tr-TR" sz="2000" b="1" dirty="0"/>
              <a:t>	- Sosyal Güvenlik kurumlarına;       </a:t>
            </a:r>
            <a:r>
              <a:rPr lang="tr-TR" sz="2000" b="1" dirty="0" smtClean="0"/>
              <a:t>692.007,75 </a:t>
            </a:r>
            <a:r>
              <a:rPr lang="tr-TR" sz="2000" b="1" dirty="0"/>
              <a:t>TL</a:t>
            </a:r>
          </a:p>
          <a:p>
            <a:pPr>
              <a:lnSpc>
                <a:spcPct val="80000"/>
              </a:lnSpc>
              <a:buFontTx/>
              <a:buNone/>
            </a:pPr>
            <a:r>
              <a:rPr lang="tr-TR" sz="2000" b="1" dirty="0"/>
              <a:t>	- Mal ve Hizmet Alım Giderler  ;    </a:t>
            </a:r>
            <a:r>
              <a:rPr lang="tr-TR" sz="2000" b="1" dirty="0" smtClean="0"/>
              <a:t>6.783.570,56 </a:t>
            </a:r>
            <a:r>
              <a:rPr lang="tr-TR" sz="2000" b="1" dirty="0"/>
              <a:t>TL</a:t>
            </a:r>
          </a:p>
          <a:p>
            <a:pPr>
              <a:lnSpc>
                <a:spcPct val="80000"/>
              </a:lnSpc>
              <a:buFontTx/>
              <a:buNone/>
            </a:pPr>
            <a:r>
              <a:rPr lang="tr-TR" sz="2000" b="1" dirty="0"/>
              <a:t>     - Faiz Gideri                               ;                  0,00 TL</a:t>
            </a:r>
          </a:p>
          <a:p>
            <a:pPr>
              <a:lnSpc>
                <a:spcPct val="80000"/>
              </a:lnSpc>
              <a:buFontTx/>
              <a:buNone/>
            </a:pPr>
            <a:r>
              <a:rPr lang="tr-TR" sz="2000" b="1" dirty="0"/>
              <a:t>	- Cari Transferler		     ;      </a:t>
            </a:r>
            <a:r>
              <a:rPr lang="tr-TR" sz="2000" b="1" dirty="0" smtClean="0"/>
              <a:t>143.094,31 TL</a:t>
            </a:r>
            <a:endParaRPr lang="tr-TR" sz="2000" b="1" dirty="0"/>
          </a:p>
          <a:p>
            <a:pPr>
              <a:lnSpc>
                <a:spcPct val="80000"/>
              </a:lnSpc>
              <a:buFontTx/>
              <a:buNone/>
            </a:pPr>
            <a:r>
              <a:rPr lang="tr-TR" sz="2000" b="1" dirty="0"/>
              <a:t>	- Sermaye Giderleri		     ;      </a:t>
            </a:r>
            <a:r>
              <a:rPr lang="tr-TR" sz="2000" b="1" dirty="0" smtClean="0"/>
              <a:t>            0,00 </a:t>
            </a:r>
            <a:r>
              <a:rPr lang="tr-TR" sz="2000" b="1" dirty="0"/>
              <a:t>TL</a:t>
            </a:r>
          </a:p>
          <a:p>
            <a:pPr>
              <a:lnSpc>
                <a:spcPct val="80000"/>
              </a:lnSpc>
              <a:buFontTx/>
              <a:buNone/>
            </a:pPr>
            <a:r>
              <a:rPr lang="tr-TR" sz="2000" b="1" dirty="0"/>
              <a:t>     - Yedek Ödenek                         ;   </a:t>
            </a:r>
            <a:r>
              <a:rPr lang="tr-TR" sz="2000" b="1" dirty="0" smtClean="0"/>
              <a:t>    800.000,00 </a:t>
            </a:r>
            <a:r>
              <a:rPr lang="tr-TR" sz="2000" b="1" dirty="0"/>
              <a:t>TL</a:t>
            </a:r>
          </a:p>
          <a:p>
            <a:pPr>
              <a:lnSpc>
                <a:spcPct val="80000"/>
              </a:lnSpc>
              <a:buFontTx/>
              <a:buNone/>
            </a:pPr>
            <a:r>
              <a:rPr lang="tr-TR" sz="2000" b="1" dirty="0"/>
              <a:t>									                 		-------------------------------------------</a:t>
            </a:r>
          </a:p>
          <a:p>
            <a:pPr>
              <a:lnSpc>
                <a:spcPct val="80000"/>
              </a:lnSpc>
              <a:buFontTx/>
              <a:buNone/>
            </a:pPr>
            <a:r>
              <a:rPr lang="tr-TR" sz="2000" b="1" dirty="0"/>
              <a:t>	Olmak üzere </a:t>
            </a:r>
            <a:r>
              <a:rPr lang="tr-TR" sz="2000" b="1"/>
              <a:t>TOPLAM                </a:t>
            </a:r>
            <a:r>
              <a:rPr lang="tr-TR" sz="2000" b="1" smtClean="0"/>
              <a:t> 11.564.229,72 </a:t>
            </a:r>
            <a:r>
              <a:rPr lang="tr-TR" sz="2000" b="1" dirty="0"/>
              <a:t>TL </a:t>
            </a:r>
          </a:p>
          <a:p>
            <a:pPr>
              <a:lnSpc>
                <a:spcPct val="80000"/>
              </a:lnSpc>
              <a:buFontTx/>
              <a:buNone/>
            </a:pPr>
            <a:endParaRPr lang="tr-TR" sz="2000" b="1" dirty="0"/>
          </a:p>
          <a:p>
            <a:pPr>
              <a:lnSpc>
                <a:spcPct val="80000"/>
              </a:lnSpc>
              <a:buFontTx/>
              <a:buNone/>
            </a:pPr>
            <a:r>
              <a:rPr lang="tr-TR" sz="2000" b="1" dirty="0"/>
              <a:t>	harcama gerçekleşmiştir.</a:t>
            </a:r>
          </a:p>
          <a:p>
            <a:pPr>
              <a:lnSpc>
                <a:spcPct val="80000"/>
              </a:lnSpc>
              <a:buFontTx/>
              <a:buNone/>
            </a:pPr>
            <a:endParaRPr lang="tr-TR" sz="2000" b="1" dirty="0"/>
          </a:p>
          <a:p>
            <a:pPr eaLnBrk="1" hangingPunct="1">
              <a:lnSpc>
                <a:spcPct val="80000"/>
              </a:lnSpc>
              <a:buFontTx/>
              <a:buNone/>
            </a:pPr>
            <a:endParaRPr lang="tr-TR" sz="20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357188" y="428625"/>
            <a:ext cx="6264275" cy="8391847"/>
          </a:xfrm>
        </p:spPr>
        <p:txBody>
          <a:bodyPr/>
          <a:lstStyle/>
          <a:p>
            <a:pPr marL="457200" indent="-457200" eaLnBrk="1" hangingPunct="1">
              <a:lnSpc>
                <a:spcPct val="80000"/>
              </a:lnSpc>
              <a:buFontTx/>
              <a:buNone/>
            </a:pPr>
            <a:r>
              <a:rPr lang="tr-TR" sz="2000" b="1" dirty="0"/>
              <a:t> </a:t>
            </a:r>
          </a:p>
          <a:p>
            <a:pPr marL="457200" indent="-457200" eaLnBrk="1" hangingPunct="1">
              <a:lnSpc>
                <a:spcPct val="80000"/>
              </a:lnSpc>
              <a:buFontTx/>
              <a:buNone/>
            </a:pPr>
            <a:endParaRPr lang="tr-TR" sz="1000" b="1" dirty="0"/>
          </a:p>
          <a:p>
            <a:pPr marL="457200" indent="-457200" eaLnBrk="1" hangingPunct="1">
              <a:lnSpc>
                <a:spcPct val="80000"/>
              </a:lnSpc>
              <a:buFontTx/>
              <a:buNone/>
            </a:pPr>
            <a:r>
              <a:rPr lang="tr-TR" sz="1800" b="1" dirty="0"/>
              <a:t>GELİR DURUMU</a:t>
            </a:r>
          </a:p>
          <a:p>
            <a:pPr marL="457200" indent="-457200" eaLnBrk="1" hangingPunct="1">
              <a:lnSpc>
                <a:spcPct val="80000"/>
              </a:lnSpc>
              <a:buFontTx/>
              <a:buNone/>
            </a:pPr>
            <a:r>
              <a:rPr lang="tr-TR" sz="1800" dirty="0"/>
              <a:t>	</a:t>
            </a:r>
            <a:r>
              <a:rPr lang="tr-TR" sz="1800" dirty="0" smtClean="0"/>
              <a:t>2022 </a:t>
            </a:r>
            <a:r>
              <a:rPr lang="tr-TR" sz="1800" dirty="0"/>
              <a:t>yılında birimimiz faaliyetlerinden olan gelir takip etme ve toplama</a:t>
            </a:r>
            <a:r>
              <a:rPr lang="tr-TR" sz="1800" b="1" dirty="0"/>
              <a:t> </a:t>
            </a:r>
            <a:r>
              <a:rPr lang="tr-TR" sz="1800" dirty="0"/>
              <a:t>faaliyetlerimiz sonucunda;</a:t>
            </a:r>
          </a:p>
          <a:p>
            <a:pPr marL="457200" indent="-457200" eaLnBrk="1" hangingPunct="1">
              <a:lnSpc>
                <a:spcPct val="80000"/>
              </a:lnSpc>
              <a:buFontTx/>
              <a:buNone/>
            </a:pPr>
            <a:endParaRPr lang="tr-TR" sz="1000" dirty="0"/>
          </a:p>
          <a:p>
            <a:pPr marL="457200" indent="-457200" eaLnBrk="1" hangingPunct="1">
              <a:lnSpc>
                <a:spcPct val="80000"/>
              </a:lnSpc>
            </a:pPr>
            <a:r>
              <a:rPr lang="tr-TR" sz="1800" dirty="0"/>
              <a:t>Vergi gelirleri net tahsilatı toplamı </a:t>
            </a:r>
            <a:r>
              <a:rPr lang="tr-TR" sz="1800" dirty="0" smtClean="0"/>
              <a:t>934.710,82 </a:t>
            </a:r>
            <a:r>
              <a:rPr lang="tr-TR" sz="1800" dirty="0"/>
              <a:t>TL olup,   </a:t>
            </a:r>
          </a:p>
          <a:p>
            <a:pPr marL="457200" indent="-457200" eaLnBrk="1" hangingPunct="1">
              <a:lnSpc>
                <a:spcPct val="80000"/>
              </a:lnSpc>
            </a:pPr>
            <a:endParaRPr lang="tr-TR" sz="1000" dirty="0"/>
          </a:p>
          <a:p>
            <a:pPr marL="457200" indent="-457200" eaLnBrk="1" hangingPunct="1">
              <a:lnSpc>
                <a:spcPct val="80000"/>
              </a:lnSpc>
            </a:pPr>
            <a:r>
              <a:rPr lang="tr-TR" sz="1800" dirty="0"/>
              <a:t>Teşebbüs ve mülkiyet gelirleri net tahsilat toplamı </a:t>
            </a:r>
            <a:r>
              <a:rPr lang="tr-TR" sz="1800" dirty="0" smtClean="0"/>
              <a:t>662.478,92 </a:t>
            </a:r>
            <a:r>
              <a:rPr lang="tr-TR" sz="1800" dirty="0"/>
              <a:t>TL olup,  </a:t>
            </a:r>
          </a:p>
          <a:p>
            <a:pPr marL="457200" indent="-457200" eaLnBrk="1" hangingPunct="1">
              <a:lnSpc>
                <a:spcPct val="80000"/>
              </a:lnSpc>
            </a:pPr>
            <a:endParaRPr lang="tr-TR" sz="1000" dirty="0"/>
          </a:p>
          <a:p>
            <a:pPr marL="457200" indent="-457200" eaLnBrk="1" hangingPunct="1">
              <a:lnSpc>
                <a:spcPct val="80000"/>
              </a:lnSpc>
            </a:pPr>
            <a:r>
              <a:rPr lang="tr-TR" sz="1800" dirty="0"/>
              <a:t>Bağış ve yardımlar net tahsilatı </a:t>
            </a:r>
            <a:r>
              <a:rPr lang="tr-TR" sz="1800" dirty="0" smtClean="0"/>
              <a:t>1.561.483,95 </a:t>
            </a:r>
            <a:r>
              <a:rPr lang="tr-TR" sz="1800" dirty="0"/>
              <a:t>TL olup,    </a:t>
            </a:r>
          </a:p>
          <a:p>
            <a:pPr marL="457200" indent="-457200" eaLnBrk="1" hangingPunct="1">
              <a:lnSpc>
                <a:spcPct val="80000"/>
              </a:lnSpc>
            </a:pPr>
            <a:endParaRPr lang="tr-TR" sz="1000" dirty="0"/>
          </a:p>
          <a:p>
            <a:pPr marL="457200" indent="-457200" eaLnBrk="1" hangingPunct="1">
              <a:lnSpc>
                <a:spcPct val="80000"/>
              </a:lnSpc>
            </a:pPr>
            <a:r>
              <a:rPr lang="tr-TR" sz="1800" dirty="0"/>
              <a:t>Diğer gelirler net tahsilat toplamı </a:t>
            </a:r>
            <a:r>
              <a:rPr lang="tr-TR" sz="1800" dirty="0" smtClean="0"/>
              <a:t>8.831.967,37 </a:t>
            </a:r>
            <a:r>
              <a:rPr lang="tr-TR" sz="1800" dirty="0"/>
              <a:t>TL olup,  </a:t>
            </a:r>
          </a:p>
          <a:p>
            <a:pPr marL="457200" indent="-457200" eaLnBrk="1" hangingPunct="1">
              <a:lnSpc>
                <a:spcPct val="80000"/>
              </a:lnSpc>
            </a:pPr>
            <a:endParaRPr lang="tr-TR" sz="1000" dirty="0"/>
          </a:p>
          <a:p>
            <a:pPr marL="457200" indent="-457200" eaLnBrk="1" hangingPunct="1">
              <a:lnSpc>
                <a:spcPct val="80000"/>
              </a:lnSpc>
            </a:pPr>
            <a:r>
              <a:rPr lang="tr-TR" sz="1800" dirty="0"/>
              <a:t>Sermaye gelirleri net tahsilatı  </a:t>
            </a:r>
            <a:r>
              <a:rPr lang="tr-TR" sz="1800" dirty="0" smtClean="0"/>
              <a:t>397.534,12 </a:t>
            </a:r>
            <a:r>
              <a:rPr lang="tr-TR" sz="1800" dirty="0"/>
              <a:t>TL olup, </a:t>
            </a:r>
          </a:p>
          <a:p>
            <a:pPr marL="457200" indent="-457200" eaLnBrk="1" hangingPunct="1">
              <a:lnSpc>
                <a:spcPct val="80000"/>
              </a:lnSpc>
            </a:pPr>
            <a:endParaRPr lang="tr-TR" sz="1800" dirty="0"/>
          </a:p>
          <a:p>
            <a:pPr marL="457200" indent="-457200" eaLnBrk="1" hangingPunct="1">
              <a:lnSpc>
                <a:spcPct val="80000"/>
              </a:lnSpc>
            </a:pPr>
            <a:r>
              <a:rPr lang="tr-TR" sz="1800" dirty="0" err="1"/>
              <a:t>Red</a:t>
            </a:r>
            <a:r>
              <a:rPr lang="tr-TR" sz="1800" dirty="0"/>
              <a:t> ve iadeler  net tahsilatı 00,00 TL olup, </a:t>
            </a:r>
          </a:p>
          <a:p>
            <a:pPr marL="457200" indent="-457200" eaLnBrk="1" hangingPunct="1">
              <a:lnSpc>
                <a:spcPct val="80000"/>
              </a:lnSpc>
              <a:buFontTx/>
              <a:buNone/>
            </a:pPr>
            <a:endParaRPr lang="tr-TR" sz="1000" dirty="0"/>
          </a:p>
          <a:p>
            <a:pPr marL="457200" indent="-457200" eaLnBrk="1" hangingPunct="1">
              <a:lnSpc>
                <a:spcPct val="80000"/>
              </a:lnSpc>
              <a:buFontTx/>
              <a:buNone/>
            </a:pPr>
            <a:r>
              <a:rPr lang="tr-TR" sz="1800" dirty="0"/>
              <a:t>         toplam </a:t>
            </a:r>
            <a:r>
              <a:rPr lang="tr-TR" sz="1800" dirty="0" smtClean="0"/>
              <a:t>12.388.175,18 </a:t>
            </a:r>
            <a:r>
              <a:rPr lang="tr-TR" sz="1800" dirty="0"/>
              <a:t>TL gelir elde edilmiştir. </a:t>
            </a:r>
          </a:p>
          <a:p>
            <a:pPr marL="457200" indent="-457200" eaLnBrk="1" hangingPunct="1">
              <a:lnSpc>
                <a:spcPct val="80000"/>
              </a:lnSpc>
              <a:buFontTx/>
              <a:buNone/>
            </a:pPr>
            <a:r>
              <a:rPr lang="tr-TR" sz="1800" dirty="0"/>
              <a:t> </a:t>
            </a:r>
          </a:p>
          <a:p>
            <a:pPr marL="457200" indent="-457200" eaLnBrk="1" hangingPunct="1">
              <a:lnSpc>
                <a:spcPct val="80000"/>
              </a:lnSpc>
              <a:buFontTx/>
              <a:buNone/>
            </a:pPr>
            <a:endParaRPr lang="tr-TR" sz="1000" dirty="0"/>
          </a:p>
          <a:p>
            <a:pPr marL="457200" indent="-457200" eaLnBrk="1" hangingPunct="1">
              <a:lnSpc>
                <a:spcPct val="80000"/>
              </a:lnSpc>
              <a:buFontTx/>
              <a:buNone/>
            </a:pPr>
            <a:r>
              <a:rPr lang="tr-TR" sz="1800" b="1" dirty="0"/>
              <a:t>SU İŞLERİ</a:t>
            </a:r>
          </a:p>
          <a:p>
            <a:pPr marL="457200" indent="-457200" eaLnBrk="1" hangingPunct="1">
              <a:lnSpc>
                <a:spcPct val="80000"/>
              </a:lnSpc>
            </a:pPr>
            <a:r>
              <a:rPr lang="tr-TR" sz="1800" dirty="0"/>
              <a:t>Su tahakkukları aylık dönemler halinde yapılmaktadır.</a:t>
            </a:r>
          </a:p>
          <a:p>
            <a:pPr marL="457200" indent="-457200" eaLnBrk="1" hangingPunct="1">
              <a:lnSpc>
                <a:spcPct val="80000"/>
              </a:lnSpc>
            </a:pPr>
            <a:endParaRPr lang="tr-TR" sz="1000" dirty="0"/>
          </a:p>
          <a:p>
            <a:pPr marL="457200" indent="-457200" eaLnBrk="1" hangingPunct="1">
              <a:lnSpc>
                <a:spcPct val="80000"/>
              </a:lnSpc>
            </a:pPr>
            <a:r>
              <a:rPr lang="tr-TR" sz="1800" dirty="0"/>
              <a:t>Su tahsilatının gerçekleşme oranı </a:t>
            </a:r>
            <a:r>
              <a:rPr lang="tr-TR" sz="1800" dirty="0" smtClean="0"/>
              <a:t>%61,87 </a:t>
            </a:r>
            <a:r>
              <a:rPr lang="tr-TR" sz="1800" dirty="0"/>
              <a:t>olup, ödemeyenlerin takibi yapılıp gerekli yaptırım uygulanmaktadır.</a:t>
            </a:r>
          </a:p>
          <a:p>
            <a:pPr marL="457200" indent="-457200" eaLnBrk="1" hangingPunct="1">
              <a:lnSpc>
                <a:spcPct val="80000"/>
              </a:lnSpc>
            </a:pPr>
            <a:endParaRPr lang="tr-TR" sz="1000" dirty="0"/>
          </a:p>
          <a:p>
            <a:pPr marL="457200" indent="-457200" eaLnBrk="1" hangingPunct="1">
              <a:lnSpc>
                <a:spcPct val="80000"/>
              </a:lnSpc>
            </a:pPr>
            <a:r>
              <a:rPr lang="tr-TR" sz="1800" dirty="0"/>
              <a:t>Bu dönemde müracaat eden ve şartları uygun olan  </a:t>
            </a:r>
            <a:r>
              <a:rPr lang="tr-TR" sz="1800" dirty="0" smtClean="0"/>
              <a:t>90 </a:t>
            </a:r>
            <a:r>
              <a:rPr lang="tr-TR" sz="1800" dirty="0"/>
              <a:t>adet su abonesi yapıldı.</a:t>
            </a:r>
          </a:p>
          <a:p>
            <a:pPr marL="457200" indent="-457200" eaLnBrk="1" hangingPunct="1">
              <a:lnSpc>
                <a:spcPct val="80000"/>
              </a:lnSpc>
              <a:buFontTx/>
              <a:buNone/>
            </a:pPr>
            <a:r>
              <a:rPr lang="tr-TR" sz="1800" dirty="0"/>
              <a:t>	</a:t>
            </a:r>
          </a:p>
          <a:p>
            <a:pPr marL="457200" indent="-457200" eaLnBrk="1" hangingPunct="1">
              <a:lnSpc>
                <a:spcPct val="80000"/>
              </a:lnSpc>
              <a:buFontTx/>
              <a:buNone/>
            </a:pPr>
            <a:r>
              <a:rPr lang="tr-TR" sz="1800" b="1" dirty="0"/>
              <a:t> </a:t>
            </a:r>
            <a:endParaRPr lang="tr-TR" sz="1800" dirty="0"/>
          </a:p>
          <a:p>
            <a:pPr marL="457200" indent="-457200" eaLnBrk="1" hangingPunct="1">
              <a:lnSpc>
                <a:spcPct val="80000"/>
              </a:lnSpc>
            </a:pPr>
            <a:endParaRPr lang="tr-TR" sz="1800" dirty="0"/>
          </a:p>
          <a:p>
            <a:pPr marL="457200" indent="-457200" eaLnBrk="1" hangingPunct="1">
              <a:lnSpc>
                <a:spcPct val="80000"/>
              </a:lnSpc>
              <a:buFontTx/>
              <a:buNone/>
            </a:pPr>
            <a:endParaRPr lang="tr-TR" sz="1800" dirty="0"/>
          </a:p>
          <a:p>
            <a:pPr marL="457200" indent="-457200" eaLnBrk="1" hangingPunct="1">
              <a:lnSpc>
                <a:spcPct val="80000"/>
              </a:lnSpc>
            </a:pPr>
            <a:endParaRPr lang="tr-TR" sz="1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1"/>
          </p:nvPr>
        </p:nvSpPr>
        <p:spPr>
          <a:xfrm>
            <a:off x="260350" y="0"/>
            <a:ext cx="6408738" cy="8604250"/>
          </a:xfrm>
        </p:spPr>
        <p:txBody>
          <a:bodyPr/>
          <a:lstStyle/>
          <a:p>
            <a:pPr eaLnBrk="1" hangingPunct="1">
              <a:buFontTx/>
              <a:buNone/>
            </a:pPr>
            <a:endParaRPr lang="tr-TR" sz="1800" b="1" dirty="0"/>
          </a:p>
          <a:p>
            <a:pPr eaLnBrk="1" hangingPunct="1">
              <a:buFontTx/>
              <a:buNone/>
            </a:pPr>
            <a:r>
              <a:rPr lang="tr-TR" sz="3600" b="1" dirty="0"/>
              <a:t>SOSYAL VE DİĞER HİZMETLER</a:t>
            </a:r>
          </a:p>
          <a:p>
            <a:pPr eaLnBrk="1" hangingPunct="1">
              <a:buFontTx/>
              <a:buNone/>
            </a:pPr>
            <a:endParaRPr lang="tr-TR" dirty="0"/>
          </a:p>
          <a:p>
            <a:pPr eaLnBrk="1" hangingPunct="1"/>
            <a:r>
              <a:rPr lang="tr-TR" sz="1800" dirty="0"/>
              <a:t>Her yıl olduğu gibi bu yıl da Ramazan ve Kurban Bayramlarında vatandaşların katılımıyla bayramlaşma programı yapıldı.</a:t>
            </a:r>
          </a:p>
          <a:p>
            <a:pPr eaLnBrk="1" hangingPunct="1">
              <a:buFontTx/>
              <a:buNone/>
            </a:pPr>
            <a:endParaRPr lang="tr-TR" sz="1800" dirty="0"/>
          </a:p>
          <a:p>
            <a:pPr eaLnBrk="1" hangingPunct="1"/>
            <a:r>
              <a:rPr lang="tr-TR" sz="1800" dirty="0"/>
              <a:t>İlçemiz okullarından, kurumlardan ve halktan gezi amaçlı veya düğün faaliyetleri için müracaat eden  gruba uygun şartlarda  araç tahsisi yapıldı</a:t>
            </a:r>
            <a:r>
              <a:rPr lang="tr-TR" sz="1800" dirty="0" smtClean="0"/>
              <a:t>.</a:t>
            </a:r>
            <a:endParaRPr lang="tr-TR" sz="1800" dirty="0"/>
          </a:p>
          <a:p>
            <a:pPr eaLnBrk="1" hangingPunct="1"/>
            <a:r>
              <a:rPr lang="tr-TR" sz="1800" dirty="0" smtClean="0"/>
              <a:t>2022 </a:t>
            </a:r>
            <a:r>
              <a:rPr lang="tr-TR" sz="1800" dirty="0"/>
              <a:t>Yılında Esnaf Toplantısı Düzenlendi.</a:t>
            </a:r>
          </a:p>
          <a:p>
            <a:pPr eaLnBrk="1" hangingPunct="1"/>
            <a:r>
              <a:rPr lang="tr-TR" sz="1800" dirty="0"/>
              <a:t>Çeşitli Sivil Toplum Örgütleri ile temasa geçilerek karşılıklı ziyaretler programlandı. İlçenin gelişmesi yönünde yapılacak çalışmalar ile ilgili fikir alış verişi yapıldı.</a:t>
            </a:r>
          </a:p>
          <a:p>
            <a:pPr eaLnBrk="1" hangingPunct="1"/>
            <a:r>
              <a:rPr lang="tr-TR" sz="1800" dirty="0"/>
              <a:t>Yığılca Spor Kulübüne her türlü destek verildi. Verilmeye devam ediliyor.</a:t>
            </a:r>
          </a:p>
          <a:p>
            <a:pPr eaLnBrk="1" hangingPunct="1"/>
            <a:r>
              <a:rPr lang="tr-TR" sz="1800" dirty="0"/>
              <a:t>İlçemizde bulunan Camii ve Okullarımızın bizden istemiş olduğu tüm istekler yerine getirildi.</a:t>
            </a:r>
          </a:p>
          <a:p>
            <a:pPr eaLnBrk="1" hangingPunct="1"/>
            <a:r>
              <a:rPr lang="tr-TR" sz="1800" dirty="0"/>
              <a:t>Sosyal yardımlar (gıda) </a:t>
            </a:r>
            <a:r>
              <a:rPr lang="tr-TR" sz="1800" dirty="0" err="1"/>
              <a:t>v.b</a:t>
            </a:r>
            <a:r>
              <a:rPr lang="tr-TR" sz="1800" dirty="0"/>
              <a:t> yapıldı.</a:t>
            </a:r>
          </a:p>
          <a:p>
            <a:pPr marL="0" indent="0" eaLnBrk="1" hangingPunct="1">
              <a:buNone/>
            </a:pPr>
            <a:endParaRPr lang="tr-TR" sz="1800" dirty="0"/>
          </a:p>
          <a:p>
            <a:pPr algn="just" eaLnBrk="1" hangingPunct="1">
              <a:buFontTx/>
              <a:buNone/>
            </a:pPr>
            <a:endParaRPr lang="tr-TR" sz="1800" dirty="0"/>
          </a:p>
          <a:p>
            <a:pPr eaLnBrk="1" hangingPunct="1">
              <a:buFontTx/>
              <a:buNone/>
            </a:pP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body" idx="1"/>
          </p:nvPr>
        </p:nvSpPr>
        <p:spPr>
          <a:xfrm>
            <a:off x="342899" y="1049338"/>
            <a:ext cx="6162675" cy="7407275"/>
          </a:xfrm>
        </p:spPr>
        <p:txBody>
          <a:bodyPr/>
          <a:lstStyle/>
          <a:p>
            <a:pPr algn="just">
              <a:spcAft>
                <a:spcPts val="0"/>
              </a:spcAft>
              <a:buAutoNum type="arabicPeriod"/>
              <a:tabLst>
                <a:tab pos="228600" algn="l"/>
              </a:tabLst>
            </a:pPr>
            <a:r>
              <a:rPr lang="tr-TR" sz="1800" dirty="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Belediyemize </a:t>
            </a:r>
            <a:r>
              <a:rPr lang="tr-TR" sz="1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ait şehir parkının genişletilmesi ve çevre düzenlemesi çalışmaları ve çocuk parkı yenileme çalışmalarına başlamıştır. Çalışmalar %95 seviyesinde olup çalışmalar devam </a:t>
            </a:r>
            <a:r>
              <a:rPr lang="tr-TR" sz="1800" dirty="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etmektedir.</a:t>
            </a:r>
          </a:p>
          <a:p>
            <a:pPr algn="just">
              <a:spcAft>
                <a:spcPts val="0"/>
              </a:spcAft>
              <a:buAutoNum type="arabicPeriod"/>
              <a:tabLst>
                <a:tab pos="228600" algn="l"/>
              </a:tabLst>
            </a:pPr>
            <a:r>
              <a:rPr lang="tr-TR" sz="1800" dirty="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Cadde </a:t>
            </a:r>
            <a:r>
              <a:rPr lang="tr-TR" sz="1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ve sokaklarda bulunan sokak aydınlatma sistemlerinin bakımı ve yenilemesi çalışmalarına devam </a:t>
            </a:r>
            <a:r>
              <a:rPr lang="tr-TR" sz="1800" dirty="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edilmiştir.</a:t>
            </a:r>
            <a:endParaRPr lang="tr-TR" sz="1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buAutoNum type="arabicPeriod"/>
              <a:tabLst>
                <a:tab pos="228600" algn="l"/>
              </a:tabLst>
            </a:pPr>
            <a:r>
              <a:rPr lang="tr-TR" sz="1800" dirty="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Yığılca </a:t>
            </a:r>
            <a:r>
              <a:rPr lang="tr-TR" sz="1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Uygulama İmar Planı’nda yol olarak görülen imar yollarının ve kapalı olan kadastro yolları çalışmalarına devam edilmiştir. </a:t>
            </a:r>
            <a:endParaRPr lang="tr-TR" sz="1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buAutoNum type="arabicPeriod"/>
              <a:tabLst>
                <a:tab pos="228600" algn="l"/>
              </a:tabLst>
            </a:pPr>
            <a:r>
              <a:rPr lang="tr-TR" sz="1800" dirty="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Görüntü </a:t>
            </a:r>
            <a:r>
              <a:rPr lang="tr-TR" sz="1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kirliliği oluşturan ve atıl durumda bulunan eski binaların yıkımına başlanmıştır. Bu kapsamda 1 adet atıl binanın yıkımı </a:t>
            </a:r>
            <a:r>
              <a:rPr lang="tr-TR" sz="1800" dirty="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yapılmıştır.</a:t>
            </a:r>
            <a:endParaRPr lang="tr-TR" sz="1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buAutoNum type="arabicPeriod"/>
              <a:tabLst>
                <a:tab pos="228600" algn="l"/>
              </a:tabLst>
            </a:pPr>
            <a:r>
              <a:rPr lang="tr-TR" sz="1800" dirty="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Taşkın </a:t>
            </a:r>
            <a:r>
              <a:rPr lang="tr-TR" sz="1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ve sel ile mücadele kapsamında dere yataklarının temizliği </a:t>
            </a:r>
            <a:r>
              <a:rPr lang="tr-TR" sz="1800" dirty="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yapılmıştır.</a:t>
            </a:r>
            <a:endParaRPr lang="tr-TR" sz="1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buAutoNum type="arabicPeriod"/>
              <a:tabLst>
                <a:tab pos="228600" algn="l"/>
              </a:tabLst>
            </a:pPr>
            <a:r>
              <a:rPr lang="tr-TR" sz="1800" dirty="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İlçe </a:t>
            </a:r>
            <a:r>
              <a:rPr lang="tr-TR" sz="1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merkezinde ve diğer meskûn mahallerde tahrip olan yolların bakımı (yaması) </a:t>
            </a:r>
            <a:r>
              <a:rPr lang="tr-TR" sz="1800" dirty="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yapılmıştır</a:t>
            </a:r>
            <a:endParaRPr lang="tr-TR" sz="1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buAutoNum type="arabicPeriod"/>
              <a:tabLst>
                <a:tab pos="228600" algn="l"/>
              </a:tabLst>
            </a:pPr>
            <a:r>
              <a:rPr lang="tr-TR" sz="1800" dirty="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Orman </a:t>
            </a:r>
            <a:r>
              <a:rPr lang="tr-TR" sz="1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Genel Müdürlüğünden kiralanan taşınmaz üzerinde tır parkı olarak kullanılması için alt yapı çalışmalarına devam </a:t>
            </a:r>
            <a:r>
              <a:rPr lang="tr-TR" sz="1800" dirty="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edilmiştir.</a:t>
            </a:r>
            <a:endParaRPr lang="tr-TR" sz="1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buAutoNum type="arabicPeriod"/>
              <a:tabLst>
                <a:tab pos="228600" algn="l"/>
              </a:tabLst>
            </a:pPr>
            <a:r>
              <a:rPr lang="tr-TR" sz="1800" dirty="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İlçemiz </a:t>
            </a:r>
            <a:r>
              <a:rPr lang="tr-TR" sz="1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Şehir Merkezinden Yedigöllere uzanan imar ve köy yollarının turistik yol ağına bağlanması için gerekli çalışmalar yapılmış ve nihayete </a:t>
            </a:r>
            <a:r>
              <a:rPr lang="tr-TR" sz="1800" dirty="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kavuşmuştur.</a:t>
            </a:r>
            <a:endParaRPr lang="tr-TR" sz="1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buAutoNum type="arabicPeriod"/>
              <a:tabLst>
                <a:tab pos="228600" algn="l"/>
              </a:tabLst>
            </a:pPr>
            <a:r>
              <a:rPr lang="tr-TR" sz="1800" dirty="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Gençlik </a:t>
            </a:r>
            <a:r>
              <a:rPr lang="tr-TR" sz="1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Merkezi Yapım İşi projeleri tamamlanmıştır. İhale süreci devam </a:t>
            </a:r>
            <a:r>
              <a:rPr lang="tr-TR" sz="1800" dirty="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etmektedir.</a:t>
            </a:r>
            <a:endParaRPr lang="tr-TR" sz="1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buAutoNum type="arabicPeriod"/>
              <a:tabLst>
                <a:tab pos="228600" algn="l"/>
              </a:tabLst>
            </a:pPr>
            <a:r>
              <a:rPr lang="tr-TR" sz="1800" dirty="0" smtClean="0">
                <a:latin typeface="Times New Roman" panose="02020603050405020304" pitchFamily="18" charset="0"/>
                <a:ea typeface="Times New Roman" panose="02020603050405020304" pitchFamily="18" charset="0"/>
                <a:cs typeface="Times New Roman" panose="02020603050405020304" pitchFamily="18" charset="0"/>
              </a:rPr>
              <a:t>Bir  (1 )</a:t>
            </a:r>
            <a:r>
              <a:rPr lang="tr-TR" sz="1800" dirty="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Adet </a:t>
            </a:r>
            <a:r>
              <a:rPr lang="tr-TR" sz="1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Çift Kabinli Kamyonet Hibe yoluyla </a:t>
            </a:r>
            <a:r>
              <a:rPr lang="tr-TR" sz="1800" dirty="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alınmıştır.</a:t>
            </a:r>
          </a:p>
          <a:p>
            <a:pPr algn="just">
              <a:spcAft>
                <a:spcPts val="0"/>
              </a:spcAft>
              <a:buAutoNum type="arabicPeriod"/>
              <a:tabLst>
                <a:tab pos="228600" algn="l"/>
              </a:tabLst>
            </a:pPr>
            <a:r>
              <a:rPr lang="tr-TR" sz="1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Günlük </a:t>
            </a:r>
            <a:r>
              <a:rPr lang="tr-TR"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rutin işler yapılmıştır.</a:t>
            </a:r>
            <a:endParaRPr lang="tr-TR" sz="1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lvl="0"/>
            <a:endParaRPr lang="tr-TR" sz="800" dirty="0">
              <a:latin typeface="Arial" panose="020B0604020202020204" pitchFamily="34" charset="0"/>
              <a:cs typeface="Arial" panose="020B0604020202020204" pitchFamily="34" charset="0"/>
            </a:endParaRPr>
          </a:p>
        </p:txBody>
      </p:sp>
      <p:sp>
        <p:nvSpPr>
          <p:cNvPr id="206853" name="Rectangle 5"/>
          <p:cNvSpPr>
            <a:spLocks noGrp="1" noChangeArrowheads="1"/>
          </p:cNvSpPr>
          <p:nvPr>
            <p:ph type="title"/>
          </p:nvPr>
        </p:nvSpPr>
        <p:spPr>
          <a:xfrm>
            <a:off x="342900" y="395288"/>
            <a:ext cx="6515100" cy="654050"/>
          </a:xfrm>
        </p:spPr>
        <p:txBody>
          <a:bodyPr/>
          <a:lstStyle/>
          <a:p>
            <a:pPr eaLnBrk="1" hangingPunct="1">
              <a:defRPr/>
            </a:pPr>
            <a:r>
              <a:rPr lang="tr-TR" sz="2800" b="1" dirty="0">
                <a:effectLst>
                  <a:outerShdw blurRad="38100" dist="38100" dir="2700000" algn="tl">
                    <a:srgbClr val="C0C0C0"/>
                  </a:outerShdw>
                </a:effectLst>
              </a:rPr>
              <a:t>FEN İŞLERİ MÜDÜRLÜĞÜ</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body" idx="1"/>
          </p:nvPr>
        </p:nvSpPr>
        <p:spPr>
          <a:xfrm>
            <a:off x="188913" y="179388"/>
            <a:ext cx="6480175" cy="8569325"/>
          </a:xfrm>
        </p:spPr>
        <p:txBody>
          <a:bodyPr/>
          <a:lstStyle/>
          <a:p>
            <a:pPr eaLnBrk="1" hangingPunct="1">
              <a:lnSpc>
                <a:spcPct val="80000"/>
              </a:lnSpc>
              <a:buFontTx/>
              <a:buNone/>
            </a:pPr>
            <a:endParaRPr lang="tr-TR" sz="1400" dirty="0"/>
          </a:p>
          <a:p>
            <a:pPr eaLnBrk="1" hangingPunct="1">
              <a:lnSpc>
                <a:spcPct val="80000"/>
              </a:lnSpc>
              <a:buFontTx/>
              <a:buNone/>
            </a:pPr>
            <a:endParaRPr lang="tr-TR" sz="1800" dirty="0">
              <a:latin typeface="Times New Roman" pitchFamily="18" charset="0"/>
            </a:endParaRPr>
          </a:p>
          <a:p>
            <a:pPr eaLnBrk="1" hangingPunct="1">
              <a:lnSpc>
                <a:spcPct val="80000"/>
              </a:lnSpc>
              <a:buFontTx/>
              <a:buNone/>
            </a:pPr>
            <a:r>
              <a:rPr lang="tr-TR" sz="1800" b="1" dirty="0"/>
              <a:t>ZABITA  AMİRLİĞİ (Temizlik, Trafik, İtfaiye )</a:t>
            </a:r>
          </a:p>
          <a:p>
            <a:pPr eaLnBrk="1" hangingPunct="1">
              <a:lnSpc>
                <a:spcPct val="80000"/>
              </a:lnSpc>
            </a:pPr>
            <a:endParaRPr lang="tr-TR" sz="1800" b="1" dirty="0"/>
          </a:p>
          <a:p>
            <a:pPr eaLnBrk="1" hangingPunct="1">
              <a:lnSpc>
                <a:spcPct val="80000"/>
              </a:lnSpc>
            </a:pPr>
            <a:r>
              <a:rPr lang="tr-TR" sz="1800" dirty="0" smtClean="0"/>
              <a:t>2022  </a:t>
            </a:r>
            <a:r>
              <a:rPr lang="tr-TR" sz="1800" dirty="0"/>
              <a:t>yılında yetki alanımız dahilindeki işyerlerinin ve mahalli pazarımızın  rutin olarak denetimleri yapıldı.  .</a:t>
            </a:r>
          </a:p>
          <a:p>
            <a:pPr eaLnBrk="1" hangingPunct="1">
              <a:lnSpc>
                <a:spcPct val="80000"/>
              </a:lnSpc>
            </a:pPr>
            <a:endParaRPr lang="tr-TR" sz="1800" dirty="0"/>
          </a:p>
          <a:p>
            <a:pPr eaLnBrk="1" hangingPunct="1">
              <a:lnSpc>
                <a:spcPct val="80000"/>
              </a:lnSpc>
            </a:pPr>
            <a:r>
              <a:rPr lang="tr-TR" sz="1800" dirty="0"/>
              <a:t>İşyerleri rutin olarak </a:t>
            </a:r>
            <a:r>
              <a:rPr lang="tr-TR" sz="1800" dirty="0" smtClean="0"/>
              <a:t> aylık, iki aylık, üç aylık, altı aylık ve yıllık olarak denetlenmektedir</a:t>
            </a:r>
            <a:r>
              <a:rPr lang="tr-TR" sz="1800" dirty="0"/>
              <a:t>.</a:t>
            </a:r>
          </a:p>
          <a:p>
            <a:pPr eaLnBrk="1" hangingPunct="1">
              <a:lnSpc>
                <a:spcPct val="80000"/>
              </a:lnSpc>
            </a:pPr>
            <a:endParaRPr lang="tr-TR" sz="1800" dirty="0"/>
          </a:p>
          <a:p>
            <a:pPr eaLnBrk="1" hangingPunct="1">
              <a:lnSpc>
                <a:spcPct val="80000"/>
              </a:lnSpc>
            </a:pPr>
            <a:r>
              <a:rPr lang="tr-TR" sz="1800" dirty="0"/>
              <a:t>Bu dönemde müracaat eden işyerlerine uygunluğu halinde  ruhsatları verilmiştir. </a:t>
            </a:r>
          </a:p>
          <a:p>
            <a:pPr eaLnBrk="1" hangingPunct="1">
              <a:lnSpc>
                <a:spcPct val="80000"/>
              </a:lnSpc>
            </a:pPr>
            <a:endParaRPr lang="tr-TR" sz="1800" dirty="0"/>
          </a:p>
          <a:p>
            <a:pPr eaLnBrk="1" hangingPunct="1">
              <a:lnSpc>
                <a:spcPct val="80000"/>
              </a:lnSpc>
            </a:pPr>
            <a:r>
              <a:rPr lang="tr-TR" sz="1800" dirty="0"/>
              <a:t> İşyerlerine  ilan ve reklam vergisi tahakkuk ettirilip gelir müdürlüğüne gönderildi.</a:t>
            </a:r>
          </a:p>
          <a:p>
            <a:pPr eaLnBrk="1" hangingPunct="1">
              <a:lnSpc>
                <a:spcPct val="80000"/>
              </a:lnSpc>
            </a:pPr>
            <a:endParaRPr lang="tr-TR" sz="1800" dirty="0"/>
          </a:p>
          <a:p>
            <a:pPr eaLnBrk="1" hangingPunct="1">
              <a:lnSpc>
                <a:spcPct val="80000"/>
              </a:lnSpc>
            </a:pPr>
            <a:r>
              <a:rPr lang="tr-TR" sz="1800" dirty="0"/>
              <a:t>Şehir merkezindeki yolların asfaltlanması sonrasında trafik komisyonu tarafından belirlenen yerlere trafik levhaları </a:t>
            </a:r>
            <a:r>
              <a:rPr lang="tr-TR" sz="1800" dirty="0" smtClean="0"/>
              <a:t>ile yaya geçiş, ve okul önleri çizgileri yenilendi.</a:t>
            </a:r>
            <a:endParaRPr lang="tr-TR" sz="1800" dirty="0"/>
          </a:p>
          <a:p>
            <a:pPr eaLnBrk="1" hangingPunct="1">
              <a:lnSpc>
                <a:spcPct val="80000"/>
              </a:lnSpc>
            </a:pPr>
            <a:r>
              <a:rPr lang="tr-TR" sz="1800" dirty="0"/>
              <a:t>İlçemizde temizlik hizmetleri bir çöp toplama aracı ile birlikte günlük olarak aksamadan yürütülmüştür.</a:t>
            </a:r>
          </a:p>
          <a:p>
            <a:pPr eaLnBrk="1" hangingPunct="1">
              <a:lnSpc>
                <a:spcPct val="80000"/>
              </a:lnSpc>
            </a:pPr>
            <a:endParaRPr lang="tr-TR" sz="1800" dirty="0"/>
          </a:p>
          <a:p>
            <a:pPr eaLnBrk="1" hangingPunct="1">
              <a:lnSpc>
                <a:spcPct val="80000"/>
              </a:lnSpc>
            </a:pPr>
            <a:r>
              <a:rPr lang="tr-TR" sz="1800" dirty="0"/>
              <a:t>Belediyemiz bünyesinde bulunmayan itfaiye birimi için tarafımızca nöbetle  itfaiye hizmetleri verilmekte olup, olası yangınlara müdahale edilmektedir.</a:t>
            </a:r>
          </a:p>
          <a:p>
            <a:pPr eaLnBrk="1" hangingPunct="1">
              <a:lnSpc>
                <a:spcPct val="80000"/>
              </a:lnSpc>
            </a:pPr>
            <a:r>
              <a:rPr lang="tr-TR" sz="1800" dirty="0" smtClean="0"/>
              <a:t>2022 </a:t>
            </a:r>
            <a:r>
              <a:rPr lang="tr-TR" sz="1800" dirty="0"/>
              <a:t>Yılında Köylerde </a:t>
            </a:r>
            <a:r>
              <a:rPr lang="tr-TR" sz="1800" dirty="0" smtClean="0"/>
              <a:t>6 (Adet ) </a:t>
            </a:r>
            <a:r>
              <a:rPr lang="tr-TR" sz="1800" dirty="0"/>
              <a:t>Ev Yangını, diğer Yangınlar </a:t>
            </a:r>
            <a:r>
              <a:rPr lang="tr-TR" sz="1800" dirty="0" smtClean="0"/>
              <a:t>18 </a:t>
            </a:r>
            <a:r>
              <a:rPr lang="tr-TR" sz="1800" dirty="0"/>
              <a:t>(</a:t>
            </a:r>
            <a:r>
              <a:rPr lang="tr-TR" sz="1800" dirty="0" err="1" smtClean="0"/>
              <a:t>OnSekiz</a:t>
            </a:r>
            <a:r>
              <a:rPr lang="tr-TR" sz="1800" dirty="0" smtClean="0"/>
              <a:t>) </a:t>
            </a:r>
            <a:r>
              <a:rPr lang="tr-TR" sz="1800" dirty="0"/>
              <a:t>Toplam </a:t>
            </a:r>
            <a:r>
              <a:rPr lang="tr-TR" sz="1800" dirty="0" smtClean="0"/>
              <a:t>24 </a:t>
            </a:r>
            <a:r>
              <a:rPr lang="tr-TR" sz="1800" dirty="0"/>
              <a:t>(</a:t>
            </a:r>
            <a:r>
              <a:rPr lang="tr-TR" sz="1800" dirty="0" err="1" smtClean="0"/>
              <a:t>YirDört</a:t>
            </a:r>
            <a:r>
              <a:rPr lang="tr-TR" sz="1800" dirty="0" smtClean="0"/>
              <a:t>) </a:t>
            </a:r>
            <a:r>
              <a:rPr lang="tr-TR" sz="1800" dirty="0"/>
              <a:t>yangına müdahale edildi.</a:t>
            </a:r>
          </a:p>
          <a:p>
            <a:pPr marL="0" indent="0" eaLnBrk="1" hangingPunct="1">
              <a:lnSpc>
                <a:spcPct val="80000"/>
              </a:lnSpc>
              <a:buNone/>
            </a:pPr>
            <a:endParaRPr lang="tr-TR" sz="1800" dirty="0"/>
          </a:p>
          <a:p>
            <a:pPr eaLnBrk="1" hangingPunct="1">
              <a:lnSpc>
                <a:spcPct val="80000"/>
              </a:lnSpc>
            </a:pPr>
            <a:r>
              <a:rPr lang="tr-TR" sz="1800" dirty="0"/>
              <a:t>Çöp konteynırları yenilendi.</a:t>
            </a:r>
          </a:p>
          <a:p>
            <a:pPr eaLnBrk="1" hangingPunct="1">
              <a:lnSpc>
                <a:spcPct val="80000"/>
              </a:lnSpc>
            </a:pPr>
            <a:endParaRPr lang="tr-TR" sz="1800" dirty="0">
              <a:latin typeface="Arial Narrow" pitchFamily="34" charset="0"/>
            </a:endParaRPr>
          </a:p>
          <a:p>
            <a:pPr eaLnBrk="1" hangingPunct="1">
              <a:lnSpc>
                <a:spcPct val="80000"/>
              </a:lnSpc>
              <a:buFontTx/>
              <a:buNone/>
            </a:pPr>
            <a:r>
              <a:rPr lang="tr-TR" sz="1400" dirty="0"/>
              <a:t> </a:t>
            </a:r>
          </a:p>
          <a:p>
            <a:pPr eaLnBrk="1" hangingPunct="1">
              <a:lnSpc>
                <a:spcPct val="80000"/>
              </a:lnSpc>
              <a:buFontTx/>
              <a:buNone/>
            </a:pPr>
            <a:endParaRPr lang="tr-TR" sz="1400" dirty="0"/>
          </a:p>
          <a:p>
            <a:pPr eaLnBrk="1" hangingPunct="1">
              <a:lnSpc>
                <a:spcPct val="80000"/>
              </a:lnSpc>
              <a:buFontTx/>
              <a:buNone/>
            </a:pPr>
            <a:r>
              <a:rPr lang="tr-TR" sz="1400" dirty="0"/>
              <a:t> </a:t>
            </a:r>
          </a:p>
          <a:p>
            <a:pPr eaLnBrk="1" hangingPunct="1">
              <a:lnSpc>
                <a:spcPct val="80000"/>
              </a:lnSpc>
              <a:buFontTx/>
              <a:buNone/>
            </a:pPr>
            <a:r>
              <a:rPr lang="tr-TR" sz="1400" dirty="0"/>
              <a:t> </a:t>
            </a:r>
          </a:p>
          <a:p>
            <a:pPr eaLnBrk="1" hangingPunct="1">
              <a:lnSpc>
                <a:spcPct val="80000"/>
              </a:lnSpc>
              <a:buFontTx/>
              <a:buNone/>
            </a:pPr>
            <a:r>
              <a:rPr lang="tr-TR" sz="1400" dirty="0"/>
              <a:t> </a:t>
            </a:r>
          </a:p>
          <a:p>
            <a:pPr eaLnBrk="1" hangingPunct="1">
              <a:lnSpc>
                <a:spcPct val="80000"/>
              </a:lnSpc>
            </a:pPr>
            <a:endParaRPr lang="tr-TR"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1"/>
          </p:nvPr>
        </p:nvSpPr>
        <p:spPr>
          <a:xfrm>
            <a:off x="333375" y="323528"/>
            <a:ext cx="6326188" cy="7920360"/>
          </a:xfrm>
        </p:spPr>
        <p:txBody>
          <a:bodyPr/>
          <a:lstStyle/>
          <a:p>
            <a:pPr eaLnBrk="1" hangingPunct="1">
              <a:lnSpc>
                <a:spcPct val="80000"/>
              </a:lnSpc>
              <a:buFontTx/>
              <a:buNone/>
            </a:pPr>
            <a:endParaRPr lang="tr-TR" sz="1400" dirty="0"/>
          </a:p>
        </p:txBody>
      </p:sp>
      <p:sp>
        <p:nvSpPr>
          <p:cNvPr id="18435" name="Rectangle 5"/>
          <p:cNvSpPr>
            <a:spLocks noGrp="1" noChangeArrowheads="1"/>
          </p:cNvSpPr>
          <p:nvPr>
            <p:ph type="title"/>
          </p:nvPr>
        </p:nvSpPr>
        <p:spPr>
          <a:xfrm>
            <a:off x="333375" y="1116013"/>
            <a:ext cx="6264275" cy="287337"/>
          </a:xfrm>
          <a:noFill/>
        </p:spPr>
        <p:txBody>
          <a:bodyPr/>
          <a:lstStyle/>
          <a:p>
            <a:pPr algn="l" eaLnBrk="1" hangingPunct="1"/>
            <a:r>
              <a:rPr lang="tr-TR" sz="1800" b="1" dirty="0"/>
              <a:t>6- Yönetim ve İç Kontrol Sistemi</a:t>
            </a:r>
          </a:p>
        </p:txBody>
      </p:sp>
      <p:sp>
        <p:nvSpPr>
          <p:cNvPr id="18436" name="Rectangle 6"/>
          <p:cNvSpPr>
            <a:spLocks noChangeArrowheads="1"/>
          </p:cNvSpPr>
          <p:nvPr/>
        </p:nvSpPr>
        <p:spPr bwMode="auto">
          <a:xfrm>
            <a:off x="260350" y="1547813"/>
            <a:ext cx="6408738" cy="5184775"/>
          </a:xfrm>
          <a:prstGeom prst="rect">
            <a:avLst/>
          </a:prstGeom>
          <a:noFill/>
          <a:ln w="9525">
            <a:noFill/>
            <a:miter lim="800000"/>
            <a:headEnd/>
            <a:tailEnd/>
          </a:ln>
        </p:spPr>
        <p:txBody>
          <a:bodyPr/>
          <a:lstStyle/>
          <a:p>
            <a:pPr marL="342900" indent="-342900">
              <a:lnSpc>
                <a:spcPct val="80000"/>
              </a:lnSpc>
              <a:spcBef>
                <a:spcPct val="20000"/>
              </a:spcBef>
              <a:buFontTx/>
              <a:buChar char="•"/>
            </a:pPr>
            <a:r>
              <a:rPr lang="tr-TR" sz="1400" dirty="0"/>
              <a:t>Belediye meclisimizce ve encümence alınan kararlar belediye başkanı tarafından önem sırasına göre uygulamaya konulmakta ve ilgili birimlere iş bölümü yapılarak işlerin yapılması sağlanmaktadır.</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r>
              <a:rPr lang="tr-TR" sz="1400" dirty="0"/>
              <a:t>Belediyemizin birim faaliyetlerinin denetimi ve kontrolü belediye başkanı tarafından yapılmaktadır.</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r>
              <a:rPr lang="tr-TR" sz="1400" dirty="0"/>
              <a:t>Birim amirleri ile yapılan toplantılarda birimlerin performansları konuşulmakta ve aksayan yönler için tedbir alınıp uygulamaya konulmaktadır.</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r>
              <a:rPr lang="tr-TR" sz="1400" dirty="0"/>
              <a:t>Belediyemiz faaliyetlerinin denetiminde halkın duyarlılığı ön plana alınarak ve mevzuatımıza uygun olarak faaliyetlerimizi sürdürmekteyiz.</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r>
              <a:rPr lang="tr-TR" sz="1400" dirty="0"/>
              <a:t>Belediyemizin </a:t>
            </a:r>
            <a:r>
              <a:rPr lang="tr-TR" sz="1400" dirty="0" smtClean="0"/>
              <a:t>2022 </a:t>
            </a:r>
            <a:r>
              <a:rPr lang="tr-TR" sz="1400" dirty="0"/>
              <a:t>yılı hesap iş ve işlemleri, giderleri, gelirleri, defter kayıt ve hesap planları 5393 sayılı belediye kanununun 25. maddesine göre belediye meclis tarafından oluşturulan denetim komisyonu tarafından denetlenmiş ve yapılan işlemlerin mevzuata uygun yapıldığı belirlenmiştir. </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r>
              <a:rPr lang="tr-TR" sz="1400" dirty="0"/>
              <a:t>Üçer aylık dönemler halinde mali bilgilerimiz 5393 sayılı kanunun 68. maddenin son bendine göre belirtilen kurumlara gönderilmektedir.</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r>
              <a:rPr lang="tr-TR" sz="1400" dirty="0"/>
              <a:t>Meclis kararlarımız internetteki sitemizden yayınlanarak kamuoyuna duyurulmaktadır.</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r>
              <a:rPr lang="tr-TR" sz="1400" dirty="0"/>
              <a:t>Yapılan diğer hizmetlerimiz  halk toplantıları ile halkımızın denetimine sunulmaktadır. </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endParaRPr lang="tr-TR"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0" y="395288"/>
            <a:ext cx="6648450" cy="676275"/>
          </a:xfrm>
        </p:spPr>
        <p:txBody>
          <a:bodyPr/>
          <a:lstStyle/>
          <a:p>
            <a:pPr algn="l" eaLnBrk="1" hangingPunct="1"/>
            <a:r>
              <a:rPr lang="tr-TR" sz="2000" b="1"/>
              <a:t>    II- AMAÇ VE HEDEFLER</a:t>
            </a:r>
          </a:p>
        </p:txBody>
      </p:sp>
      <p:sp>
        <p:nvSpPr>
          <p:cNvPr id="19459" name="Rectangle 3"/>
          <p:cNvSpPr>
            <a:spLocks noGrp="1" noChangeArrowheads="1"/>
          </p:cNvSpPr>
          <p:nvPr>
            <p:ph type="body" idx="1"/>
          </p:nvPr>
        </p:nvSpPr>
        <p:spPr>
          <a:xfrm>
            <a:off x="260350" y="1258888"/>
            <a:ext cx="6337300" cy="7416800"/>
          </a:xfrm>
        </p:spPr>
        <p:txBody>
          <a:bodyPr/>
          <a:lstStyle/>
          <a:p>
            <a:pPr eaLnBrk="1" hangingPunct="1">
              <a:buFontTx/>
              <a:buNone/>
            </a:pPr>
            <a:r>
              <a:rPr lang="tr-TR" sz="1800" b="1" dirty="0"/>
              <a:t>A- Belediyemizin Amaç ve Hedefleri</a:t>
            </a:r>
          </a:p>
          <a:p>
            <a:pPr eaLnBrk="1" hangingPunct="1">
              <a:buFontTx/>
              <a:buNone/>
            </a:pPr>
            <a:endParaRPr lang="tr-TR" sz="1800" b="1" dirty="0"/>
          </a:p>
          <a:p>
            <a:pPr eaLnBrk="1" hangingPunct="1"/>
            <a:r>
              <a:rPr lang="tr-TR" sz="1400" dirty="0"/>
              <a:t>Belediyemiz bağlı olduğu mevzuat gereği bedenin ve belde halkının medeni ve müşterek ihtiyaçları karşılayacak hizmetleri yerine getirmek.</a:t>
            </a:r>
          </a:p>
          <a:p>
            <a:pPr eaLnBrk="1" hangingPunct="1">
              <a:buFontTx/>
              <a:buNone/>
            </a:pPr>
            <a:endParaRPr lang="tr-TR" sz="1400" b="1" dirty="0"/>
          </a:p>
          <a:p>
            <a:pPr eaLnBrk="1" hangingPunct="1"/>
            <a:r>
              <a:rPr lang="tr-TR" sz="1400" dirty="0"/>
              <a:t>Belediye idaresi olarak kurumun kaynaklarına sahip çıkıp bu kaynakları belde halkının hizmetlerine yansıtılmasını sağlamak.</a:t>
            </a:r>
          </a:p>
          <a:p>
            <a:pPr eaLnBrk="1" hangingPunct="1">
              <a:buFontTx/>
              <a:buNone/>
            </a:pPr>
            <a:endParaRPr lang="tr-TR" sz="1400" dirty="0"/>
          </a:p>
          <a:p>
            <a:pPr eaLnBrk="1" hangingPunct="1"/>
            <a:r>
              <a:rPr lang="tr-TR" sz="1400" dirty="0"/>
              <a:t>Mevcut kaynakları en iyi şekilde değerlendirmek ve objektif kriterlere dayalı olarak herkese eşit hizmetin ulaşmasını sağlamak.</a:t>
            </a:r>
          </a:p>
          <a:p>
            <a:pPr eaLnBrk="1" hangingPunct="1">
              <a:buFontTx/>
              <a:buNone/>
            </a:pPr>
            <a:endParaRPr lang="tr-TR" sz="1400" dirty="0"/>
          </a:p>
          <a:p>
            <a:pPr eaLnBrk="1" hangingPunct="1"/>
            <a:r>
              <a:rPr lang="tr-TR" sz="1400" dirty="0"/>
              <a:t>Yapılan hizmetlerde belde halkının memnuniyetini kazanmak.</a:t>
            </a:r>
          </a:p>
          <a:p>
            <a:pPr eaLnBrk="1" hangingPunct="1">
              <a:buFontTx/>
              <a:buNone/>
            </a:pPr>
            <a:r>
              <a:rPr lang="tr-TR" sz="1800" dirty="0"/>
              <a:t>	</a:t>
            </a:r>
          </a:p>
          <a:p>
            <a:pPr eaLnBrk="1" hangingPunct="1">
              <a:buFontTx/>
              <a:buNone/>
            </a:pPr>
            <a:r>
              <a:rPr lang="tr-TR" sz="1800" b="1" dirty="0"/>
              <a:t>B- Temel Politikalar ve Öncelikler</a:t>
            </a:r>
          </a:p>
          <a:p>
            <a:pPr eaLnBrk="1" hangingPunct="1">
              <a:buFontTx/>
              <a:buNone/>
            </a:pPr>
            <a:endParaRPr lang="tr-TR" sz="1800" b="1" dirty="0"/>
          </a:p>
          <a:p>
            <a:pPr eaLnBrk="1" hangingPunct="1"/>
            <a:r>
              <a:rPr lang="tr-TR" sz="1400" dirty="0"/>
              <a:t>Temel politikamız, hizmet verdiğimiz halkımızın verilen hizmetlerden mutlu olması.</a:t>
            </a:r>
          </a:p>
          <a:p>
            <a:pPr eaLnBrk="1" hangingPunct="1">
              <a:buFontTx/>
              <a:buNone/>
            </a:pPr>
            <a:endParaRPr lang="tr-TR" sz="1400" dirty="0"/>
          </a:p>
          <a:p>
            <a:pPr eaLnBrk="1" hangingPunct="1"/>
            <a:r>
              <a:rPr lang="tr-TR" sz="1400" dirty="0"/>
              <a:t>Önceliklerimiz,  insanlarımızın önceliklerini ve ihtiyaçlarını tespit ederek hizmetimizi bu yönde şekillendirmek.</a:t>
            </a:r>
          </a:p>
          <a:p>
            <a:pPr eaLnBrk="1" hangingPunct="1"/>
            <a:endParaRPr lang="tr-TR" sz="1400" dirty="0"/>
          </a:p>
          <a:p>
            <a:pPr eaLnBrk="1" hangingPunct="1"/>
            <a:r>
              <a:rPr lang="tr-TR" sz="1400" dirty="0"/>
              <a:t>İlçemizde istihdam yaratmaya katkıda bulunmak.</a:t>
            </a:r>
          </a:p>
          <a:p>
            <a:pPr eaLnBrk="1" hangingPunct="1"/>
            <a:endParaRPr lang="tr-TR" sz="1400" dirty="0"/>
          </a:p>
          <a:p>
            <a:pPr eaLnBrk="1" hangingPunct="1"/>
            <a:r>
              <a:rPr lang="tr-TR" sz="1400" dirty="0"/>
              <a:t>İlçemizde eğitime yönelik adımların atılarak nitelikli insan yetiştirilmesini sağlamak</a:t>
            </a:r>
          </a:p>
          <a:p>
            <a:pPr eaLnBrk="1" hangingPunct="1"/>
            <a:endParaRPr lang="tr-TR" sz="1400" dirty="0"/>
          </a:p>
          <a:p>
            <a:pPr eaLnBrk="1" hangingPunct="1"/>
            <a:endParaRPr lang="tr-TR" sz="1400" b="1" dirty="0"/>
          </a:p>
          <a:p>
            <a:pPr eaLnBrk="1" hangingPunct="1"/>
            <a:endParaRPr lang="tr-TR" sz="2000" b="1" dirty="0"/>
          </a:p>
          <a:p>
            <a:pPr eaLnBrk="1" hangingPunct="1"/>
            <a:endParaRPr lang="tr-TR" sz="18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42900" y="366713"/>
            <a:ext cx="6515100" cy="749300"/>
          </a:xfrm>
        </p:spPr>
        <p:txBody>
          <a:bodyPr/>
          <a:lstStyle/>
          <a:p>
            <a:pPr algn="l" eaLnBrk="1" hangingPunct="1"/>
            <a:r>
              <a:rPr lang="tr-TR" sz="2000" b="1"/>
              <a:t>III- FAALİYETLERE İLİŞKİN BİLGİ VE DEĞERLENDİRMELER</a:t>
            </a:r>
          </a:p>
        </p:txBody>
      </p:sp>
      <p:sp>
        <p:nvSpPr>
          <p:cNvPr id="20483" name="Rectangle 3"/>
          <p:cNvSpPr>
            <a:spLocks noGrp="1" noChangeArrowheads="1"/>
          </p:cNvSpPr>
          <p:nvPr>
            <p:ph type="body" idx="4294967295"/>
          </p:nvPr>
        </p:nvSpPr>
        <p:spPr>
          <a:xfrm>
            <a:off x="188913" y="1476375"/>
            <a:ext cx="6669087" cy="7415213"/>
          </a:xfrm>
        </p:spPr>
        <p:txBody>
          <a:bodyPr/>
          <a:lstStyle/>
          <a:p>
            <a:pPr eaLnBrk="1" hangingPunct="1">
              <a:buFontTx/>
              <a:buNone/>
            </a:pPr>
            <a:r>
              <a:rPr lang="tr-TR" sz="1800" b="1" dirty="0"/>
              <a:t>  A- </a:t>
            </a:r>
            <a:r>
              <a:rPr lang="tr-TR" sz="2000" b="1" dirty="0"/>
              <a:t>Mali Bilgiler</a:t>
            </a:r>
          </a:p>
          <a:p>
            <a:pPr eaLnBrk="1" hangingPunct="1">
              <a:buFontTx/>
              <a:buNone/>
            </a:pPr>
            <a:endParaRPr lang="tr-TR" sz="1800" b="1" dirty="0"/>
          </a:p>
          <a:p>
            <a:pPr eaLnBrk="1" hangingPunct="1">
              <a:buFontTx/>
              <a:buNone/>
            </a:pPr>
            <a:r>
              <a:rPr lang="tr-TR" sz="1600" b="1" dirty="0"/>
              <a:t>	 1- Bütçe Uygulama Sonuçları</a:t>
            </a:r>
          </a:p>
          <a:p>
            <a:pPr eaLnBrk="1" hangingPunct="1">
              <a:buFontTx/>
              <a:buNone/>
            </a:pPr>
            <a:endParaRPr lang="tr-TR" sz="1600" b="1" dirty="0"/>
          </a:p>
          <a:p>
            <a:pPr eaLnBrk="1" hangingPunct="1">
              <a:buFontTx/>
              <a:buNone/>
            </a:pPr>
            <a:r>
              <a:rPr lang="tr-TR" sz="1200" b="1" dirty="0"/>
              <a:t>	</a:t>
            </a:r>
          </a:p>
          <a:p>
            <a:pPr eaLnBrk="1" hangingPunct="1">
              <a:buFontTx/>
              <a:buNone/>
            </a:pPr>
            <a:r>
              <a:rPr lang="tr-TR" sz="1200" b="1" dirty="0"/>
              <a:t>	Ekonomik sınıflandırma düzeyinde </a:t>
            </a:r>
            <a:r>
              <a:rPr lang="tr-TR" sz="1200" b="1" dirty="0" smtClean="0"/>
              <a:t>2022  </a:t>
            </a:r>
            <a:r>
              <a:rPr lang="tr-TR" sz="1200" b="1" dirty="0"/>
              <a:t>yıl sonu giderlerin gerçekleşmesi;</a:t>
            </a:r>
            <a:r>
              <a:rPr lang="tr-TR" sz="1200" dirty="0"/>
              <a:t> (TL) </a:t>
            </a:r>
          </a:p>
          <a:p>
            <a:pPr eaLnBrk="1" hangingPunct="1">
              <a:buFontTx/>
              <a:buNone/>
            </a:pPr>
            <a:endParaRPr lang="tr-TR" sz="1200" b="1" dirty="0"/>
          </a:p>
        </p:txBody>
      </p:sp>
      <p:graphicFrame>
        <p:nvGraphicFramePr>
          <p:cNvPr id="20562" name="Group 82"/>
          <p:cNvGraphicFramePr>
            <a:graphicFrameLocks noGrp="1"/>
          </p:cNvGraphicFramePr>
          <p:nvPr>
            <p:extLst>
              <p:ext uri="{D42A27DB-BD31-4B8C-83A1-F6EECF244321}">
                <p14:modId xmlns:p14="http://schemas.microsoft.com/office/powerpoint/2010/main" val="1265782849"/>
              </p:ext>
            </p:extLst>
          </p:nvPr>
        </p:nvGraphicFramePr>
        <p:xfrm>
          <a:off x="350838" y="3995738"/>
          <a:ext cx="6173787" cy="4567892"/>
        </p:xfrm>
        <a:graphic>
          <a:graphicData uri="http://schemas.openxmlformats.org/drawingml/2006/table">
            <a:tbl>
              <a:tblPr/>
              <a:tblGrid>
                <a:gridCol w="485775">
                  <a:extLst>
                    <a:ext uri="{9D8B030D-6E8A-4147-A177-3AD203B41FA5}">
                      <a16:colId xmlns:a16="http://schemas.microsoft.com/office/drawing/2014/main" val="20000"/>
                    </a:ext>
                  </a:extLst>
                </a:gridCol>
                <a:gridCol w="2146300">
                  <a:extLst>
                    <a:ext uri="{9D8B030D-6E8A-4147-A177-3AD203B41FA5}">
                      <a16:colId xmlns:a16="http://schemas.microsoft.com/office/drawing/2014/main" val="20001"/>
                    </a:ext>
                  </a:extLst>
                </a:gridCol>
                <a:gridCol w="1246187">
                  <a:extLst>
                    <a:ext uri="{9D8B030D-6E8A-4147-A177-3AD203B41FA5}">
                      <a16:colId xmlns:a16="http://schemas.microsoft.com/office/drawing/2014/main" val="20002"/>
                    </a:ext>
                  </a:extLst>
                </a:gridCol>
                <a:gridCol w="1403350">
                  <a:extLst>
                    <a:ext uri="{9D8B030D-6E8A-4147-A177-3AD203B41FA5}">
                      <a16:colId xmlns:a16="http://schemas.microsoft.com/office/drawing/2014/main" val="20003"/>
                    </a:ext>
                  </a:extLst>
                </a:gridCol>
                <a:gridCol w="892175">
                  <a:extLst>
                    <a:ext uri="{9D8B030D-6E8A-4147-A177-3AD203B41FA5}">
                      <a16:colId xmlns:a16="http://schemas.microsoft.com/office/drawing/2014/main" val="20004"/>
                    </a:ext>
                  </a:extLst>
                </a:gridCol>
              </a:tblGrid>
              <a:tr h="8064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rgbClr val="000000"/>
                          </a:solidFill>
                          <a:effectLst/>
                          <a:latin typeface="Times New Roman" pitchFamily="18" charset="0"/>
                          <a:cs typeface="Times New Roman" pitchFamily="18" charset="0"/>
                        </a:rPr>
                        <a:t>KOD</a:t>
                      </a:r>
                      <a:endParaRPr kumimoji="0" lang="tr-TR" sz="1000" b="1"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a:ln>
                            <a:noFill/>
                          </a:ln>
                          <a:solidFill>
                            <a:srgbClr val="000000"/>
                          </a:solidFill>
                          <a:effectLst/>
                          <a:latin typeface="Times New Roman" pitchFamily="18" charset="0"/>
                          <a:cs typeface="Times New Roman" pitchFamily="18" charset="0"/>
                        </a:rPr>
                        <a:t>AÇIKLAMA</a:t>
                      </a:r>
                      <a:endParaRPr kumimoji="0" lang="tr-TR" sz="1000" b="1"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rgbClr val="000000"/>
                          </a:solidFill>
                          <a:effectLst/>
                          <a:latin typeface="Times New Roman" pitchFamily="18" charset="0"/>
                          <a:cs typeface="Times New Roman" pitchFamily="18" charset="0"/>
                        </a:rPr>
                        <a:t>TOPLAM ÖDENEĞİ</a:t>
                      </a:r>
                      <a:endParaRPr kumimoji="0" lang="tr-TR" sz="1000" b="1"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rgbClr val="000000"/>
                          </a:solidFill>
                          <a:effectLst/>
                          <a:latin typeface="Times New Roman" pitchFamily="18" charset="0"/>
                          <a:cs typeface="Times New Roman" pitchFamily="18" charset="0"/>
                        </a:rPr>
                        <a:t>GERÇEKLEŞME</a:t>
                      </a:r>
                      <a:endParaRPr kumimoji="0" lang="tr-TR" sz="1000" b="1"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a:ln>
                            <a:noFill/>
                          </a:ln>
                          <a:solidFill>
                            <a:srgbClr val="000000"/>
                          </a:solidFill>
                          <a:effectLst/>
                          <a:latin typeface="Times New Roman" pitchFamily="18" charset="0"/>
                          <a:cs typeface="Times New Roman" pitchFamily="18" charset="0"/>
                        </a:rPr>
                        <a:t>GERÇEKLEŞME ORANI (%)</a:t>
                      </a:r>
                      <a:endParaRPr kumimoji="0" lang="tr-TR" sz="1000" b="1"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460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01</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PERSONEL GİDERİ</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tr-TR" sz="1000" b="0" i="0" u="none" strike="noStrike" cap="none" normalizeH="0" baseline="0" dirty="0">
                        <a:ln>
                          <a:noFill/>
                        </a:ln>
                        <a:solidFill>
                          <a:schemeClr val="tx1"/>
                        </a:solidFill>
                        <a:effectLst/>
                        <a:latin typeface="Times New Roman" pitchFamily="18" charset="0"/>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rPr>
                        <a:t>3.531.500,00</a:t>
                      </a:r>
                      <a:endParaRPr kumimoji="0" lang="tr-TR" sz="1000" b="0" i="0" u="none" strike="noStrike" cap="none" normalizeH="0" baseline="0" dirty="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000" b="0"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rgbClr val="000000"/>
                          </a:solidFill>
                          <a:effectLst/>
                          <a:latin typeface="Times New Roman" pitchFamily="18" charset="0"/>
                          <a:cs typeface="Times New Roman" pitchFamily="18" charset="0"/>
                        </a:rPr>
                        <a:t>3.145.557,10</a:t>
                      </a:r>
                      <a:endParaRPr kumimoji="0" lang="tr-TR" sz="1000" b="0" i="0" u="none" strike="noStrike" cap="none" normalizeH="0" baseline="0" dirty="0">
                        <a:ln>
                          <a:noFill/>
                        </a:ln>
                        <a:solidFill>
                          <a:srgbClr val="000000"/>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a:ln>
                            <a:noFill/>
                          </a:ln>
                          <a:solidFill>
                            <a:schemeClr val="tx1"/>
                          </a:solidFill>
                          <a:effectLst/>
                          <a:latin typeface="Times New Roman" pitchFamily="18" charset="0"/>
                        </a:rPr>
                        <a:t> %</a:t>
                      </a:r>
                      <a:r>
                        <a:rPr kumimoji="0" lang="tr-TR" sz="1000" b="1" i="0" u="none" strike="noStrike" cap="none" normalizeH="0" baseline="0" dirty="0" smtClean="0">
                          <a:ln>
                            <a:noFill/>
                          </a:ln>
                          <a:solidFill>
                            <a:schemeClr val="tx1"/>
                          </a:solidFill>
                          <a:effectLst/>
                          <a:latin typeface="Times New Roman" pitchFamily="18" charset="0"/>
                        </a:rPr>
                        <a:t>89,07</a:t>
                      </a:r>
                      <a:endParaRPr kumimoji="0" lang="tr-TR" sz="1000" b="1"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429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02</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SOSYAL GÜVENLİK DEVLET PRİMİ GİDERİ</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rPr>
                        <a:t>775.000,00</a:t>
                      </a:r>
                      <a:endParaRPr kumimoji="0" lang="tr-TR" sz="1000" b="0"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mn-lt"/>
                        </a:rPr>
                        <a:t>692.007,75</a:t>
                      </a:r>
                      <a:endParaRPr kumimoji="0" lang="tr-TR" sz="1000" b="0"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a:ln>
                            <a:noFill/>
                          </a:ln>
                          <a:solidFill>
                            <a:schemeClr val="tx1"/>
                          </a:solidFill>
                          <a:effectLst/>
                          <a:latin typeface="Times New Roman" pitchFamily="18" charset="0"/>
                        </a:rPr>
                        <a:t> %</a:t>
                      </a:r>
                      <a:r>
                        <a:rPr kumimoji="0" lang="tr-TR" sz="1000" b="1" i="0" u="none" strike="noStrike" cap="none" normalizeH="0" baseline="0" dirty="0" smtClean="0">
                          <a:ln>
                            <a:noFill/>
                          </a:ln>
                          <a:solidFill>
                            <a:schemeClr val="tx1"/>
                          </a:solidFill>
                          <a:effectLst/>
                          <a:latin typeface="Times New Roman" pitchFamily="18" charset="0"/>
                        </a:rPr>
                        <a:t>89,29</a:t>
                      </a:r>
                      <a:endParaRPr kumimoji="0" lang="tr-TR" sz="1000" b="1"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429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03</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MAL VE HİZMET ALIMI GİDERİ</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rPr>
                        <a:t>7.908.000,00</a:t>
                      </a:r>
                      <a:endParaRPr kumimoji="0" lang="tr-TR" sz="1000" b="0"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mn-lt"/>
                        </a:rPr>
                        <a:t>6.783.570,56</a:t>
                      </a:r>
                      <a:endParaRPr kumimoji="0" lang="tr-TR" sz="1000" b="0"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smtClean="0">
                          <a:ln>
                            <a:noFill/>
                          </a:ln>
                          <a:solidFill>
                            <a:schemeClr val="tx1"/>
                          </a:solidFill>
                          <a:effectLst/>
                          <a:latin typeface="Times New Roman" pitchFamily="18" charset="0"/>
                        </a:rPr>
                        <a:t>%85,78</a:t>
                      </a:r>
                      <a:endParaRPr kumimoji="0" lang="tr-TR" sz="1000" b="1"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57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04</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FAİZ GİDERİ</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Times New Roman" pitchFamily="18" charset="0"/>
                        </a:rPr>
                        <a:t>                         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Times New Roman" pitchFamily="18" charset="0"/>
                        </a:rPr>
                        <a:t>                    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a:ln>
                            <a:noFill/>
                          </a:ln>
                          <a:solidFill>
                            <a:schemeClr val="tx1"/>
                          </a:solidFill>
                          <a:effectLst/>
                          <a:latin typeface="Times New Roman" pitchFamily="18" charset="0"/>
                        </a:rPr>
                        <a:t>%00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302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05</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CARİ TRANSFERLER</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rPr>
                        <a:t>226.000,00</a:t>
                      </a:r>
                      <a:endParaRPr kumimoji="0" lang="tr-TR" sz="1000" b="0"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mn-lt"/>
                        </a:rPr>
                        <a:t>143.094,31</a:t>
                      </a:r>
                      <a:endParaRPr kumimoji="0" lang="tr-TR" sz="1000" b="0"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smtClean="0">
                          <a:ln>
                            <a:noFill/>
                          </a:ln>
                          <a:solidFill>
                            <a:schemeClr val="tx1"/>
                          </a:solidFill>
                          <a:effectLst/>
                          <a:latin typeface="Times New Roman" pitchFamily="18" charset="0"/>
                        </a:rPr>
                        <a:t>%63,31</a:t>
                      </a:r>
                      <a:endParaRPr kumimoji="0" lang="tr-TR" sz="1000" b="1"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889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06</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SERMAYE GİDERİ</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rPr>
                        <a:t>9.500,00</a:t>
                      </a:r>
                      <a:endParaRPr kumimoji="0" lang="tr-TR" sz="1000" b="0"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rPr>
                        <a:t>0,00</a:t>
                      </a:r>
                      <a:endParaRPr kumimoji="0" lang="tr-TR" sz="1000" b="0"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smtClean="0">
                          <a:ln>
                            <a:noFill/>
                          </a:ln>
                          <a:solidFill>
                            <a:schemeClr val="tx1"/>
                          </a:solidFill>
                          <a:effectLst/>
                          <a:latin typeface="Times New Roman" pitchFamily="18" charset="0"/>
                        </a:rPr>
                        <a:t>%00</a:t>
                      </a:r>
                      <a:endParaRPr kumimoji="0" lang="tr-TR" sz="1000" b="1"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174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07</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SERMAYE TRANSFERİ</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Times New Roman" pitchFamily="18" charset="0"/>
                        </a:rPr>
                        <a:t>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rgbClr val="000000"/>
                          </a:solidFill>
                          <a:effectLst/>
                          <a:latin typeface="Times New Roman" pitchFamily="18" charset="0"/>
                          <a:cs typeface="Times New Roman" pitchFamily="18" charset="0"/>
                        </a:rPr>
                        <a:t> 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a:ln>
                            <a:noFill/>
                          </a:ln>
                          <a:solidFill>
                            <a:schemeClr val="tx1"/>
                          </a:solidFill>
                          <a:effectLst/>
                          <a:latin typeface="Times New Roman" pitchFamily="18" charset="0"/>
                        </a:rPr>
                        <a:t>%00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549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Times New Roman" pitchFamily="18" charset="0"/>
                        </a:rPr>
                        <a:t>07</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Times New Roman" pitchFamily="18" charset="0"/>
                        </a:rPr>
                        <a:t>DIŞ PROJE KREDİLERİ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Times New Roman" pitchFamily="18" charset="0"/>
                        </a:rPr>
                        <a:t>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rgbClr val="000000"/>
                          </a:solidFill>
                          <a:effectLst/>
                          <a:latin typeface="Times New Roman" pitchFamily="18" charset="0"/>
                          <a:cs typeface="Times New Roman" pitchFamily="18" charset="0"/>
                        </a:rPr>
                        <a:t> 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a:ln>
                            <a:noFill/>
                          </a:ln>
                          <a:solidFill>
                            <a:schemeClr val="tx1"/>
                          </a:solidFill>
                          <a:effectLst/>
                          <a:latin typeface="Times New Roman" pitchFamily="18" charset="0"/>
                        </a:rPr>
                        <a:t>%00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0036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09</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YEDEK ÖDENEK</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rPr>
                        <a:t>1.300.000,00</a:t>
                      </a:r>
                      <a:endParaRPr kumimoji="0" lang="tr-TR" sz="1000" b="0"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mn-lt"/>
                          <a:cs typeface="+mn-cs"/>
                        </a:rPr>
                        <a:t>800.000,00</a:t>
                      </a:r>
                      <a:endParaRPr kumimoji="0" lang="tr-TR" sz="1000" b="0" i="0" u="none" strike="noStrike" cap="none" normalizeH="0" baseline="0" dirty="0">
                        <a:ln>
                          <a:noFill/>
                        </a:ln>
                        <a:solidFill>
                          <a:srgbClr val="000000"/>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smtClean="0">
                          <a:ln>
                            <a:noFill/>
                          </a:ln>
                          <a:solidFill>
                            <a:schemeClr val="tx1"/>
                          </a:solidFill>
                          <a:effectLst/>
                          <a:latin typeface="Times New Roman" pitchFamily="18" charset="0"/>
                        </a:rPr>
                        <a:t>%61,53</a:t>
                      </a:r>
                      <a:endParaRPr kumimoji="0" lang="tr-TR" sz="1000" b="1"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579438">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000" b="1" i="0" u="none" strike="noStrike" cap="none" normalizeH="0" baseline="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a:ln>
                            <a:noFill/>
                          </a:ln>
                          <a:solidFill>
                            <a:srgbClr val="000000"/>
                          </a:solidFill>
                          <a:effectLst/>
                          <a:latin typeface="Times New Roman" pitchFamily="18" charset="0"/>
                          <a:cs typeface="Times New Roman" pitchFamily="18" charset="0"/>
                        </a:rPr>
                        <a:t>T O P L A M</a:t>
                      </a:r>
                      <a:endParaRPr kumimoji="0" lang="tr-TR" sz="1000" b="1"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Times New Roman" pitchFamily="18" charset="0"/>
                        </a:rPr>
                        <a:t>13.750.000,00</a:t>
                      </a:r>
                      <a:r>
                        <a:rPr kumimoji="0" lang="tr-TR" sz="2800" b="1" i="0" u="none" strike="noStrike" cap="none" normalizeH="0" baseline="0" dirty="0" smtClean="0">
                          <a:ln>
                            <a:noFill/>
                          </a:ln>
                          <a:solidFill>
                            <a:schemeClr val="tx1"/>
                          </a:solidFill>
                          <a:effectLst/>
                          <a:latin typeface="Times New Roman" pitchFamily="18" charset="0"/>
                        </a:rPr>
                        <a:t> </a:t>
                      </a:r>
                      <a:endParaRPr kumimoji="0" lang="tr-TR" sz="2800" b="1"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lang="tr-TR" sz="1000" b="0" dirty="0"/>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Arial" charset="0"/>
                        </a:rPr>
                        <a:t>11.564.229,72</a:t>
                      </a:r>
                      <a:endParaRPr kumimoji="0" lang="tr-TR" sz="1000" b="1"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1000" b="1" i="0" u="none" strike="noStrike" cap="none" normalizeH="0" baseline="0" dirty="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a:ln>
                            <a:noFill/>
                          </a:ln>
                          <a:solidFill>
                            <a:schemeClr val="tx1"/>
                          </a:solidFill>
                          <a:effectLst/>
                          <a:latin typeface="Times New Roman" pitchFamily="18" charset="0"/>
                        </a:rPr>
                        <a:t>%</a:t>
                      </a:r>
                      <a:r>
                        <a:rPr kumimoji="0" lang="tr-TR" sz="1000" b="1" i="0" u="none" strike="noStrike" cap="none" normalizeH="0" baseline="0" dirty="0" smtClean="0">
                          <a:ln>
                            <a:noFill/>
                          </a:ln>
                          <a:solidFill>
                            <a:schemeClr val="tx1"/>
                          </a:solidFill>
                          <a:effectLst/>
                          <a:latin typeface="Times New Roman" pitchFamily="18" charset="0"/>
                        </a:rPr>
                        <a:t>84,10</a:t>
                      </a:r>
                      <a:endParaRPr kumimoji="0" lang="tr-TR" sz="1000" b="1"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76250" y="5292725"/>
            <a:ext cx="6172200" cy="793750"/>
          </a:xfrm>
        </p:spPr>
        <p:txBody>
          <a:bodyPr/>
          <a:lstStyle/>
          <a:p>
            <a:pPr eaLnBrk="1" hangingPunct="1"/>
            <a:r>
              <a:rPr lang="tr-TR" sz="1600" dirty="0"/>
              <a:t>Rasim ÇAM</a:t>
            </a:r>
            <a:br>
              <a:rPr lang="tr-TR" sz="1600" dirty="0"/>
            </a:br>
            <a:r>
              <a:rPr lang="tr-TR" sz="1600" dirty="0"/>
              <a:t>BELEDİYE BAŞKANI</a:t>
            </a:r>
          </a:p>
        </p:txBody>
      </p:sp>
      <p:sp>
        <p:nvSpPr>
          <p:cNvPr id="3075" name="Rectangle 3"/>
          <p:cNvSpPr>
            <a:spLocks noGrp="1" noChangeArrowheads="1"/>
          </p:cNvSpPr>
          <p:nvPr>
            <p:ph type="body" sz="half" idx="2"/>
          </p:nvPr>
        </p:nvSpPr>
        <p:spPr>
          <a:xfrm>
            <a:off x="620713" y="6443663"/>
            <a:ext cx="5689600" cy="2376487"/>
          </a:xfrm>
        </p:spPr>
        <p:txBody>
          <a:bodyPr/>
          <a:lstStyle/>
          <a:p>
            <a:pPr eaLnBrk="1" hangingPunct="1">
              <a:lnSpc>
                <a:spcPct val="90000"/>
              </a:lnSpc>
              <a:buFontTx/>
              <a:buNone/>
            </a:pPr>
            <a:r>
              <a:rPr lang="tr-TR" sz="3600" dirty="0"/>
              <a:t>	</a:t>
            </a:r>
            <a:r>
              <a:rPr lang="tr-TR" sz="2000" b="1" dirty="0"/>
              <a:t>ÖZGEÇMİŞ</a:t>
            </a:r>
          </a:p>
          <a:p>
            <a:pPr eaLnBrk="1" hangingPunct="1">
              <a:lnSpc>
                <a:spcPct val="90000"/>
              </a:lnSpc>
            </a:pPr>
            <a:r>
              <a:rPr lang="tr-TR" sz="2000" dirty="0"/>
              <a:t>1957 Yığılca  Doğumlu.</a:t>
            </a:r>
          </a:p>
          <a:p>
            <a:pPr eaLnBrk="1" hangingPunct="1">
              <a:lnSpc>
                <a:spcPct val="90000"/>
              </a:lnSpc>
            </a:pPr>
            <a:r>
              <a:rPr lang="tr-TR" sz="2000" dirty="0"/>
              <a:t>Lise Mezunu.</a:t>
            </a:r>
          </a:p>
          <a:p>
            <a:pPr eaLnBrk="1" hangingPunct="1">
              <a:lnSpc>
                <a:spcPct val="90000"/>
              </a:lnSpc>
            </a:pPr>
            <a:r>
              <a:rPr lang="tr-TR" sz="2000"/>
              <a:t>Birinci </a:t>
            </a:r>
            <a:r>
              <a:rPr lang="tr-TR" sz="2000" dirty="0"/>
              <a:t>dönem Belediye başkanı.</a:t>
            </a:r>
          </a:p>
          <a:p>
            <a:pPr eaLnBrk="1" hangingPunct="1">
              <a:lnSpc>
                <a:spcPct val="90000"/>
              </a:lnSpc>
            </a:pPr>
            <a:r>
              <a:rPr lang="tr-TR" sz="2000" dirty="0"/>
              <a:t>Evli ve dört çocuğu var.</a:t>
            </a:r>
          </a:p>
          <a:p>
            <a:pPr eaLnBrk="1" hangingPunct="1">
              <a:lnSpc>
                <a:spcPct val="90000"/>
              </a:lnSpc>
            </a:pPr>
            <a:endParaRPr lang="tr-TR" sz="2000" dirty="0"/>
          </a:p>
        </p:txBody>
      </p:sp>
      <p:pic>
        <p:nvPicPr>
          <p:cNvPr id="3076" name="Picture 5"/>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71500" y="1268855"/>
            <a:ext cx="5637213" cy="3534477"/>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4294967295"/>
          </p:nvPr>
        </p:nvSpPr>
        <p:spPr>
          <a:xfrm>
            <a:off x="188913" y="395288"/>
            <a:ext cx="6669087" cy="7993062"/>
          </a:xfrm>
        </p:spPr>
        <p:txBody>
          <a:bodyPr/>
          <a:lstStyle/>
          <a:p>
            <a:pPr eaLnBrk="1" hangingPunct="1">
              <a:buFontTx/>
              <a:buNone/>
            </a:pPr>
            <a:r>
              <a:rPr lang="tr-TR" sz="1200" b="1" dirty="0"/>
              <a:t>Ekonomik sınıflandırma düzeyinde </a:t>
            </a:r>
            <a:r>
              <a:rPr lang="tr-TR" sz="1200" b="1" dirty="0" smtClean="0"/>
              <a:t>2022 </a:t>
            </a:r>
            <a:r>
              <a:rPr lang="tr-TR" sz="1200" b="1" dirty="0"/>
              <a:t>yılı gelir kesinleşme durumu;</a:t>
            </a:r>
            <a:r>
              <a:rPr lang="tr-TR" sz="1200" dirty="0"/>
              <a:t> (TL)</a:t>
            </a:r>
            <a:r>
              <a:rPr lang="tr-TR" b="1" dirty="0"/>
              <a:t>	</a:t>
            </a:r>
            <a:r>
              <a:rPr lang="tr-TR" dirty="0"/>
              <a:t> </a:t>
            </a:r>
          </a:p>
        </p:txBody>
      </p:sp>
      <p:graphicFrame>
        <p:nvGraphicFramePr>
          <p:cNvPr id="131388" name="Group 316"/>
          <p:cNvGraphicFramePr>
            <a:graphicFrameLocks noGrp="1"/>
          </p:cNvGraphicFramePr>
          <p:nvPr>
            <p:extLst>
              <p:ext uri="{D42A27DB-BD31-4B8C-83A1-F6EECF244321}">
                <p14:modId xmlns:p14="http://schemas.microsoft.com/office/powerpoint/2010/main" val="4224698244"/>
              </p:ext>
            </p:extLst>
          </p:nvPr>
        </p:nvGraphicFramePr>
        <p:xfrm>
          <a:off x="333375" y="1258888"/>
          <a:ext cx="6230938" cy="6767514"/>
        </p:xfrm>
        <a:graphic>
          <a:graphicData uri="http://schemas.openxmlformats.org/drawingml/2006/table">
            <a:tbl>
              <a:tblPr/>
              <a:tblGrid>
                <a:gridCol w="552450">
                  <a:extLst>
                    <a:ext uri="{9D8B030D-6E8A-4147-A177-3AD203B41FA5}">
                      <a16:colId xmlns:a16="http://schemas.microsoft.com/office/drawing/2014/main" val="20000"/>
                    </a:ext>
                  </a:extLst>
                </a:gridCol>
                <a:gridCol w="2462213">
                  <a:extLst>
                    <a:ext uri="{9D8B030D-6E8A-4147-A177-3AD203B41FA5}">
                      <a16:colId xmlns:a16="http://schemas.microsoft.com/office/drawing/2014/main" val="20001"/>
                    </a:ext>
                  </a:extLst>
                </a:gridCol>
                <a:gridCol w="1200150">
                  <a:extLst>
                    <a:ext uri="{9D8B030D-6E8A-4147-A177-3AD203B41FA5}">
                      <a16:colId xmlns:a16="http://schemas.microsoft.com/office/drawing/2014/main" val="20002"/>
                    </a:ext>
                  </a:extLst>
                </a:gridCol>
                <a:gridCol w="1023952">
                  <a:extLst>
                    <a:ext uri="{9D8B030D-6E8A-4147-A177-3AD203B41FA5}">
                      <a16:colId xmlns:a16="http://schemas.microsoft.com/office/drawing/2014/main" val="20003"/>
                    </a:ext>
                  </a:extLst>
                </a:gridCol>
                <a:gridCol w="992173">
                  <a:extLst>
                    <a:ext uri="{9D8B030D-6E8A-4147-A177-3AD203B41FA5}">
                      <a16:colId xmlns:a16="http://schemas.microsoft.com/office/drawing/2014/main" val="20004"/>
                    </a:ext>
                  </a:extLst>
                </a:gridCol>
              </a:tblGrid>
              <a:tr h="1244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rgbClr val="000000"/>
                          </a:solidFill>
                          <a:effectLst/>
                          <a:latin typeface="Times New Roman" pitchFamily="18" charset="0"/>
                          <a:cs typeface="Times New Roman" pitchFamily="18" charset="0"/>
                        </a:rPr>
                        <a:t>KOD</a:t>
                      </a:r>
                      <a:endParaRPr kumimoji="0" lang="tr-TR" sz="1000" b="1"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a:ln>
                            <a:noFill/>
                          </a:ln>
                          <a:solidFill>
                            <a:srgbClr val="000000"/>
                          </a:solidFill>
                          <a:effectLst/>
                          <a:latin typeface="Times New Roman" pitchFamily="18" charset="0"/>
                          <a:cs typeface="Times New Roman" pitchFamily="18" charset="0"/>
                        </a:rPr>
                        <a:t>GELİRLERİN EKONOMİK SINIFLANDIRMASI</a:t>
                      </a:r>
                      <a:endParaRPr kumimoji="0" lang="tr-TR" sz="1000" b="1"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rgbClr val="000000"/>
                          </a:solidFill>
                          <a:effectLst/>
                          <a:latin typeface="Times New Roman" pitchFamily="18" charset="0"/>
                          <a:cs typeface="Times New Roman" pitchFamily="18" charset="0"/>
                        </a:rPr>
                        <a:t>TOPLAM ÖDENEĞİ</a:t>
                      </a:r>
                      <a:endParaRPr kumimoji="0" lang="tr-TR" sz="1000" b="1"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rgbClr val="000000"/>
                          </a:solidFill>
                          <a:effectLst/>
                          <a:latin typeface="Times New Roman" pitchFamily="18" charset="0"/>
                          <a:cs typeface="Times New Roman" pitchFamily="18" charset="0"/>
                        </a:rPr>
                        <a:t>GERÇEKLEŞME</a:t>
                      </a:r>
                      <a:endParaRPr kumimoji="0" lang="tr-TR" sz="10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tr-TR" sz="1000" b="1"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a:ln>
                            <a:noFill/>
                          </a:ln>
                          <a:solidFill>
                            <a:srgbClr val="000000"/>
                          </a:solidFill>
                          <a:effectLst/>
                          <a:latin typeface="Times New Roman" pitchFamily="18" charset="0"/>
                          <a:cs typeface="Times New Roman" pitchFamily="18" charset="0"/>
                        </a:rPr>
                        <a:t>GERÇEKLEŞME ORANI (%)</a:t>
                      </a:r>
                      <a:endParaRPr kumimoji="0" lang="tr-TR" sz="1000" b="1"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87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01</a:t>
                      </a:r>
                      <a:endParaRPr kumimoji="0" lang="tr-TR" sz="1000" b="0"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rgbClr val="000000"/>
                          </a:solidFill>
                          <a:effectLst/>
                          <a:latin typeface="Times New Roman" pitchFamily="18" charset="0"/>
                          <a:cs typeface="Times New Roman" pitchFamily="18" charset="0"/>
                        </a:rPr>
                        <a:t>VERGİ GELİRLERİ</a:t>
                      </a:r>
                      <a:endParaRPr kumimoji="0" lang="tr-TR" sz="1000" b="0"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Arial" charset="0"/>
                        </a:rPr>
                        <a:t>1.255.332,94</a:t>
                      </a:r>
                      <a:endParaRPr kumimoji="0" lang="tr-TR" sz="1000" b="0"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Arial" charset="0"/>
                        </a:rPr>
                        <a:t>934.710,82</a:t>
                      </a:r>
                      <a:endParaRPr kumimoji="0" lang="tr-TR" sz="1000" b="0"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Times New Roman" pitchFamily="18" charset="0"/>
                          <a:cs typeface="Times New Roman" pitchFamily="18" charset="0"/>
                        </a:rPr>
                        <a:t>%74,46</a:t>
                      </a:r>
                      <a:endParaRPr kumimoji="0" lang="tr-TR" sz="1000" b="1"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858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03</a:t>
                      </a:r>
                      <a:endParaRPr kumimoji="0" lang="tr-TR" sz="1000" b="0"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chemeClr val="tx1"/>
                          </a:solidFill>
                          <a:effectLst/>
                          <a:latin typeface="Times New Roman" pitchFamily="18" charset="0"/>
                          <a:cs typeface="Times New Roman" pitchFamily="18" charset="0"/>
                        </a:rPr>
                        <a:t>TEŞEBBÜS ve MÜLKİYET GELİRLERİ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Arial" charset="0"/>
                        </a:rPr>
                        <a:t>1.183.028,70</a:t>
                      </a:r>
                      <a:endParaRPr kumimoji="0" lang="tr-TR" sz="1000" b="0"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lang="tr-TR" sz="1000" dirty="0" smtClean="0"/>
                        <a:t>662.478,92</a:t>
                      </a:r>
                      <a:endParaRPr kumimoji="0" lang="tr-TR" sz="1000" b="0"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Times New Roman" pitchFamily="18" charset="0"/>
                          <a:cs typeface="Times New Roman" pitchFamily="18" charset="0"/>
                        </a:rPr>
                        <a:t>%56,00</a:t>
                      </a:r>
                      <a:endParaRPr kumimoji="0" lang="tr-TR" sz="1000" b="1"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032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04</a:t>
                      </a:r>
                      <a:endParaRPr kumimoji="0" lang="tr-TR" sz="1000" b="0"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ALINAN BAĞIŞ VE YARDIMLAR</a:t>
                      </a:r>
                      <a:endParaRPr kumimoji="0" lang="tr-TR" sz="1000" b="0" i="0" u="none" strike="noStrike" cap="none" normalizeH="0" baseline="0">
                        <a:ln>
                          <a:noFill/>
                        </a:ln>
                        <a:solidFill>
                          <a:srgbClr val="FF3300"/>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rgbClr val="000000"/>
                          </a:solidFill>
                          <a:effectLst/>
                          <a:latin typeface="Times New Roman" pitchFamily="18" charset="0"/>
                          <a:cs typeface="Times New Roman" pitchFamily="18" charset="0"/>
                        </a:rPr>
                        <a:t>1.561.483,95</a:t>
                      </a:r>
                      <a:endParaRPr kumimoji="0" lang="tr-TR" sz="1000" b="0" i="0" u="none" strike="noStrike" cap="none" normalizeH="0" baseline="0" dirty="0">
                        <a:ln>
                          <a:noFill/>
                        </a:ln>
                        <a:solidFill>
                          <a:srgbClr val="000000"/>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Arial" charset="0"/>
                        </a:rPr>
                        <a:t>1.561.483,95</a:t>
                      </a:r>
                      <a:endParaRPr kumimoji="0" lang="tr-TR" sz="1000" b="0"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chemeClr val="tx1"/>
                          </a:solidFill>
                          <a:effectLst/>
                          <a:latin typeface="Times New Roman" pitchFamily="18" charset="0"/>
                          <a:cs typeface="Times New Roman" pitchFamily="18" charset="0"/>
                        </a:rPr>
                        <a:t> </a:t>
                      </a:r>
                      <a:r>
                        <a:rPr kumimoji="0" lang="tr-TR" sz="1000" b="1" i="0" u="none" strike="noStrike" cap="none" normalizeH="0" baseline="0" dirty="0" smtClean="0">
                          <a:ln>
                            <a:noFill/>
                          </a:ln>
                          <a:solidFill>
                            <a:schemeClr val="tx1"/>
                          </a:solidFill>
                          <a:effectLst/>
                          <a:latin typeface="Times New Roman" pitchFamily="18" charset="0"/>
                          <a:cs typeface="Times New Roman" pitchFamily="18" charset="0"/>
                        </a:rPr>
                        <a:t>%100</a:t>
                      </a:r>
                      <a:endParaRPr kumimoji="0" lang="tr-TR" sz="1000" b="1"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858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05</a:t>
                      </a:r>
                      <a:endParaRPr kumimoji="0" lang="tr-TR" sz="1000" b="0"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chemeClr val="tx1"/>
                          </a:solidFill>
                          <a:effectLst/>
                          <a:latin typeface="Times New Roman" pitchFamily="18" charset="0"/>
                          <a:cs typeface="Times New Roman" pitchFamily="18" charset="0"/>
                        </a:rPr>
                        <a:t>DİĞER  GELİRLER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000" b="0"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cs typeface="Times New Roman" pitchFamily="18" charset="0"/>
                        </a:rPr>
                        <a:t>8.869.559,56</a:t>
                      </a:r>
                      <a:endParaRPr kumimoji="0" lang="tr-TR" sz="10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lang="tr-TR" sz="1000" dirty="0" smtClean="0"/>
                        <a:t>8.831.967,37</a:t>
                      </a:r>
                      <a:endParaRPr kumimoji="0" lang="tr-TR" sz="1000" b="0"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Times New Roman" pitchFamily="18" charset="0"/>
                          <a:cs typeface="Times New Roman" pitchFamily="18" charset="0"/>
                        </a:rPr>
                        <a:t>%99,58</a:t>
                      </a:r>
                      <a:endParaRPr kumimoji="0" lang="tr-TR" sz="1000" b="1"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87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06</a:t>
                      </a:r>
                      <a:endParaRPr kumimoji="0" lang="tr-TR" sz="1000" b="0"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chemeClr val="tx1"/>
                          </a:solidFill>
                          <a:effectLst/>
                          <a:latin typeface="Times New Roman" pitchFamily="18" charset="0"/>
                          <a:cs typeface="Times New Roman" pitchFamily="18" charset="0"/>
                        </a:rPr>
                        <a:t>SERMAYE GELİRLERİ</a:t>
                      </a:r>
                      <a:endParaRPr kumimoji="0" lang="tr-TR" sz="1000" b="0"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Arial" charset="0"/>
                        </a:rPr>
                        <a:t>397.534,12</a:t>
                      </a:r>
                      <a:endParaRPr kumimoji="0" lang="tr-TR" sz="1000" b="0"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Arial" charset="0"/>
                        </a:rPr>
                        <a:t>397.534,12</a:t>
                      </a:r>
                      <a:endParaRPr kumimoji="0" lang="tr-TR" sz="1000" b="0"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Arial" charset="0"/>
                        </a:rPr>
                        <a:t>%100</a:t>
                      </a:r>
                      <a:endParaRPr kumimoji="0" lang="tr-TR" sz="1000" b="1"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787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chemeClr val="tx1"/>
                          </a:solidFill>
                          <a:effectLst/>
                          <a:latin typeface="Arial" charset="0"/>
                        </a:rPr>
                        <a:t>09</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000" b="0"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chemeClr val="tx1"/>
                          </a:solidFill>
                          <a:effectLst/>
                          <a:latin typeface="Arial" charset="0"/>
                        </a:rPr>
                        <a:t>RED VE İADELER</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Arial" charset="0"/>
                        </a:rPr>
                        <a:t>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chemeClr val="tx1"/>
                          </a:solidFill>
                          <a:effectLst/>
                          <a:latin typeface="Arial" charset="0"/>
                        </a:rPr>
                        <a:t>              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chemeClr val="tx1"/>
                          </a:solidFill>
                          <a:effectLst/>
                          <a:latin typeface="Arial" charset="0"/>
                        </a:rPr>
                        <a:t>%00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785813">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a:ln>
                            <a:noFill/>
                          </a:ln>
                          <a:solidFill>
                            <a:srgbClr val="000000"/>
                          </a:solidFill>
                          <a:effectLst/>
                          <a:latin typeface="Times New Roman" pitchFamily="18" charset="0"/>
                          <a:cs typeface="Times New Roman" pitchFamily="18" charset="0"/>
                        </a:rPr>
                        <a:t>TOPLAM</a:t>
                      </a:r>
                      <a:endParaRPr kumimoji="0" lang="tr-TR" sz="1000" b="1"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rgbClr val="000000"/>
                          </a:solidFill>
                          <a:effectLst/>
                          <a:latin typeface="Times New Roman" pitchFamily="18" charset="0"/>
                          <a:cs typeface="Times New Roman" pitchFamily="18" charset="0"/>
                        </a:rPr>
                        <a:t>13.266.939,27 </a:t>
                      </a:r>
                      <a:endParaRPr kumimoji="0" lang="tr-TR" sz="1000" b="1"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Arial" charset="0"/>
                        </a:rPr>
                        <a:t>12.388.175,18</a:t>
                      </a:r>
                      <a:endParaRPr kumimoji="0" lang="tr-TR" sz="1000" b="1"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Times New Roman" pitchFamily="18" charset="0"/>
                          <a:cs typeface="Times New Roman" pitchFamily="18" charset="0"/>
                        </a:rPr>
                        <a:t>%93,38</a:t>
                      </a:r>
                      <a:endParaRPr kumimoji="0" lang="tr-TR" sz="1000" b="1"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body" idx="1"/>
          </p:nvPr>
        </p:nvSpPr>
        <p:spPr>
          <a:xfrm>
            <a:off x="260350" y="540321"/>
            <a:ext cx="6121400" cy="7920111"/>
          </a:xfrm>
        </p:spPr>
        <p:txBody>
          <a:bodyPr/>
          <a:lstStyle/>
          <a:p>
            <a:pPr eaLnBrk="1" hangingPunct="1">
              <a:lnSpc>
                <a:spcPct val="80000"/>
              </a:lnSpc>
              <a:buFontTx/>
              <a:buNone/>
            </a:pPr>
            <a:r>
              <a:rPr lang="tr-TR" sz="1600" b="1" dirty="0">
                <a:solidFill>
                  <a:srgbClr val="FF3300"/>
                </a:solidFill>
              </a:rPr>
              <a:t>	</a:t>
            </a:r>
          </a:p>
          <a:p>
            <a:pPr eaLnBrk="1" hangingPunct="1">
              <a:lnSpc>
                <a:spcPct val="80000"/>
              </a:lnSpc>
              <a:buFontTx/>
              <a:buNone/>
            </a:pPr>
            <a:endParaRPr lang="tr-TR" sz="1600" b="1" dirty="0">
              <a:solidFill>
                <a:srgbClr val="FF3300"/>
              </a:solidFill>
            </a:endParaRPr>
          </a:p>
          <a:p>
            <a:pPr eaLnBrk="1" hangingPunct="1">
              <a:lnSpc>
                <a:spcPct val="80000"/>
              </a:lnSpc>
              <a:buFontTx/>
              <a:buNone/>
            </a:pPr>
            <a:r>
              <a:rPr lang="tr-TR" sz="1800" b="1" dirty="0">
                <a:solidFill>
                  <a:srgbClr val="FF3300"/>
                </a:solidFill>
              </a:rPr>
              <a:t>	</a:t>
            </a:r>
            <a:r>
              <a:rPr lang="tr-TR" sz="1800" b="1" dirty="0"/>
              <a:t>2- Temel Mali Tablolara İlişkin Açıklamalar</a:t>
            </a:r>
          </a:p>
          <a:p>
            <a:pPr eaLnBrk="1" hangingPunct="1">
              <a:lnSpc>
                <a:spcPct val="80000"/>
              </a:lnSpc>
              <a:buFontTx/>
              <a:buNone/>
            </a:pPr>
            <a:endParaRPr lang="tr-TR" sz="1800" b="1" dirty="0"/>
          </a:p>
          <a:p>
            <a:pPr eaLnBrk="1" hangingPunct="1">
              <a:lnSpc>
                <a:spcPct val="80000"/>
              </a:lnSpc>
              <a:buFontTx/>
              <a:buNone/>
            </a:pPr>
            <a:endParaRPr lang="tr-TR" sz="1800" b="1" dirty="0"/>
          </a:p>
          <a:p>
            <a:pPr eaLnBrk="1" hangingPunct="1">
              <a:lnSpc>
                <a:spcPct val="80000"/>
              </a:lnSpc>
            </a:pPr>
            <a:r>
              <a:rPr lang="tr-TR" sz="1600" dirty="0" smtClean="0"/>
              <a:t>2022 </a:t>
            </a:r>
            <a:r>
              <a:rPr lang="tr-TR" sz="1600" dirty="0"/>
              <a:t>yılı gerçekleşen gider bütçesi, tahmin edilen bütçenin altında kalmış ve bütçenin </a:t>
            </a:r>
            <a:r>
              <a:rPr lang="tr-TR" sz="1600" b="1" dirty="0"/>
              <a:t>gerçekleşme oranı % </a:t>
            </a:r>
            <a:r>
              <a:rPr lang="tr-TR" sz="1600" b="1" dirty="0" smtClean="0"/>
              <a:t>84,10 </a:t>
            </a:r>
            <a:r>
              <a:rPr lang="tr-TR" sz="1600" dirty="0"/>
              <a:t>olmuştur. </a:t>
            </a:r>
          </a:p>
          <a:p>
            <a:pPr eaLnBrk="1" hangingPunct="1">
              <a:lnSpc>
                <a:spcPct val="80000"/>
              </a:lnSpc>
            </a:pPr>
            <a:r>
              <a:rPr lang="tr-TR" sz="1600" dirty="0" smtClean="0"/>
              <a:t>2022 </a:t>
            </a:r>
            <a:r>
              <a:rPr lang="tr-TR" sz="1600" dirty="0"/>
              <a:t>yılı gerçekleşen gelir bütçesi tahmin edilen bütçenin altında kalmış  ve bütçenin </a:t>
            </a:r>
            <a:r>
              <a:rPr lang="tr-TR" sz="1600" b="1" dirty="0"/>
              <a:t>gerçekleşme oranı </a:t>
            </a:r>
            <a:r>
              <a:rPr lang="tr-TR" sz="1600" b="1" dirty="0" smtClean="0"/>
              <a:t>%93,38 </a:t>
            </a:r>
            <a:r>
              <a:rPr lang="tr-TR" sz="1600" dirty="0"/>
              <a:t>olmuştur.</a:t>
            </a:r>
            <a:r>
              <a:rPr lang="tr-TR" sz="1600" dirty="0">
                <a:solidFill>
                  <a:srgbClr val="FF3300"/>
                </a:solidFill>
              </a:rPr>
              <a:t> </a:t>
            </a:r>
          </a:p>
          <a:p>
            <a:pPr eaLnBrk="1" hangingPunct="1">
              <a:lnSpc>
                <a:spcPct val="80000"/>
              </a:lnSpc>
            </a:pPr>
            <a:endParaRPr lang="tr-TR" sz="1600" dirty="0"/>
          </a:p>
          <a:p>
            <a:pPr eaLnBrk="1" hangingPunct="1">
              <a:lnSpc>
                <a:spcPct val="80000"/>
              </a:lnSpc>
            </a:pPr>
            <a:r>
              <a:rPr lang="tr-TR" sz="1600" dirty="0" smtClean="0"/>
              <a:t>2022 </a:t>
            </a:r>
            <a:r>
              <a:rPr lang="tr-TR" sz="1600" dirty="0"/>
              <a:t>yılı geliri ile gideri arasındaki fark </a:t>
            </a:r>
            <a:r>
              <a:rPr lang="tr-TR" sz="1600" b="1" dirty="0" smtClean="0"/>
              <a:t>+823.945,46 </a:t>
            </a:r>
            <a:r>
              <a:rPr lang="tr-TR" sz="1600" b="1" dirty="0"/>
              <a:t>TL</a:t>
            </a:r>
            <a:r>
              <a:rPr lang="tr-TR" sz="1600" dirty="0"/>
              <a:t> olup</a:t>
            </a:r>
            <a:r>
              <a:rPr lang="tr-TR" sz="1600" b="1" dirty="0"/>
              <a:t>, gelirin gideri karşılama oranı</a:t>
            </a:r>
            <a:r>
              <a:rPr lang="tr-TR" sz="1600" b="1" dirty="0">
                <a:solidFill>
                  <a:srgbClr val="FF3300"/>
                </a:solidFill>
              </a:rPr>
              <a:t> </a:t>
            </a:r>
            <a:r>
              <a:rPr lang="tr-TR" sz="1600" b="1" dirty="0"/>
              <a:t>% </a:t>
            </a:r>
            <a:r>
              <a:rPr lang="tr-TR" sz="1600" b="1" dirty="0" smtClean="0"/>
              <a:t>107,12 </a:t>
            </a:r>
            <a:r>
              <a:rPr lang="tr-TR" sz="1600" dirty="0"/>
              <a:t>olmuştur</a:t>
            </a:r>
            <a:r>
              <a:rPr lang="tr-TR" sz="1600" b="1" dirty="0"/>
              <a:t>. </a:t>
            </a:r>
          </a:p>
          <a:p>
            <a:pPr eaLnBrk="1" hangingPunct="1">
              <a:lnSpc>
                <a:spcPct val="80000"/>
              </a:lnSpc>
            </a:pPr>
            <a:endParaRPr lang="tr-TR" sz="1600" dirty="0"/>
          </a:p>
          <a:p>
            <a:pPr eaLnBrk="1" hangingPunct="1">
              <a:lnSpc>
                <a:spcPct val="80000"/>
              </a:lnSpc>
            </a:pPr>
            <a:r>
              <a:rPr lang="tr-TR" sz="1600" dirty="0" smtClean="0"/>
              <a:t>2022 </a:t>
            </a:r>
            <a:r>
              <a:rPr lang="tr-TR" sz="1600" dirty="0"/>
              <a:t>yılı </a:t>
            </a:r>
            <a:r>
              <a:rPr lang="tr-TR" sz="1600" b="1" dirty="0"/>
              <a:t>personel giderleri toplamı </a:t>
            </a:r>
            <a:r>
              <a:rPr lang="tr-TR" sz="1600" b="1" dirty="0" smtClean="0"/>
              <a:t>3.145.557,10 </a:t>
            </a:r>
            <a:r>
              <a:rPr lang="tr-TR" sz="1600" b="1" dirty="0"/>
              <a:t>TL</a:t>
            </a:r>
            <a:r>
              <a:rPr lang="tr-TR" sz="500" dirty="0">
                <a:solidFill>
                  <a:srgbClr val="000000"/>
                </a:solidFill>
                <a:latin typeface="Times New Roman" pitchFamily="18" charset="0"/>
                <a:cs typeface="Times New Roman" pitchFamily="18" charset="0"/>
              </a:rPr>
              <a:t> </a:t>
            </a:r>
            <a:r>
              <a:rPr lang="tr-TR" sz="1600" b="1" dirty="0">
                <a:latin typeface="Times New Roman" pitchFamily="18" charset="0"/>
                <a:cs typeface="Times New Roman" pitchFamily="18" charset="0"/>
              </a:rPr>
              <a:t> </a:t>
            </a:r>
            <a:r>
              <a:rPr lang="tr-TR" sz="1600" dirty="0"/>
              <a:t>olup, </a:t>
            </a:r>
            <a:r>
              <a:rPr lang="tr-TR" sz="1600" dirty="0" smtClean="0"/>
              <a:t>2022 </a:t>
            </a:r>
            <a:r>
              <a:rPr lang="tr-TR" sz="1600" dirty="0"/>
              <a:t>yılı gelirlerinin personel giderlerine </a:t>
            </a:r>
            <a:r>
              <a:rPr lang="tr-TR" sz="1600" b="1" dirty="0"/>
              <a:t>oranı </a:t>
            </a:r>
            <a:r>
              <a:rPr lang="tr-TR" sz="1600" b="1" dirty="0" smtClean="0"/>
              <a:t>%</a:t>
            </a:r>
            <a:r>
              <a:rPr lang="tr-TR" sz="1600" b="1" dirty="0"/>
              <a:t>3</a:t>
            </a:r>
            <a:r>
              <a:rPr lang="tr-TR" sz="1600" b="1" dirty="0" smtClean="0"/>
              <a:t>93,83 </a:t>
            </a:r>
            <a:r>
              <a:rPr lang="tr-TR" sz="1600" dirty="0" smtClean="0"/>
              <a:t> </a:t>
            </a:r>
            <a:r>
              <a:rPr lang="tr-TR" sz="1600" dirty="0" err="1"/>
              <a:t>dir</a:t>
            </a:r>
            <a:r>
              <a:rPr lang="tr-TR" sz="1600" dirty="0"/>
              <a:t>.</a:t>
            </a:r>
            <a:r>
              <a:rPr lang="tr-TR" sz="1600" dirty="0">
                <a:solidFill>
                  <a:srgbClr val="FF3300"/>
                </a:solidFill>
              </a:rPr>
              <a:t>	</a:t>
            </a:r>
          </a:p>
          <a:p>
            <a:pPr eaLnBrk="1" hangingPunct="1">
              <a:lnSpc>
                <a:spcPct val="80000"/>
              </a:lnSpc>
              <a:buFontTx/>
              <a:buNone/>
            </a:pPr>
            <a:r>
              <a:rPr lang="tr-TR" sz="1600" b="1" dirty="0">
                <a:solidFill>
                  <a:srgbClr val="FF3300"/>
                </a:solidFill>
              </a:rPr>
              <a:t>	</a:t>
            </a:r>
          </a:p>
          <a:p>
            <a:pPr eaLnBrk="1" hangingPunct="1">
              <a:lnSpc>
                <a:spcPct val="80000"/>
              </a:lnSpc>
            </a:pPr>
            <a:r>
              <a:rPr lang="tr-TR" sz="1600" dirty="0"/>
              <a:t>Geçmiş yılların gerçekleşme oranları göz önüne alındığında bu dönem gerçekleşmelerinde de sapma görülmemekte, geçmiş yıllar trendine uygun seyretmektedir.</a:t>
            </a:r>
            <a:r>
              <a:rPr lang="tr-TR" sz="1600" dirty="0">
                <a:solidFill>
                  <a:srgbClr val="FF3300"/>
                </a:solidFill>
              </a:rPr>
              <a:t> </a:t>
            </a:r>
          </a:p>
          <a:p>
            <a:pPr eaLnBrk="1" hangingPunct="1">
              <a:lnSpc>
                <a:spcPct val="80000"/>
              </a:lnSpc>
            </a:pPr>
            <a:endParaRPr lang="tr-TR" sz="1600" dirty="0">
              <a:solidFill>
                <a:srgbClr val="FF3300"/>
              </a:solidFill>
            </a:endParaRPr>
          </a:p>
          <a:p>
            <a:pPr eaLnBrk="1" hangingPunct="1">
              <a:lnSpc>
                <a:spcPct val="80000"/>
              </a:lnSpc>
            </a:pPr>
            <a:r>
              <a:rPr lang="tr-TR" sz="1600" dirty="0"/>
              <a:t>Nakit elde edilmesinde bazı olumsuzluklar olmakla birlikte genel olarak ödemeler belirli bir sapma çizgisini aşmamaktadır.</a:t>
            </a:r>
          </a:p>
          <a:p>
            <a:pPr eaLnBrk="1" hangingPunct="1">
              <a:lnSpc>
                <a:spcPct val="80000"/>
              </a:lnSpc>
            </a:pPr>
            <a:endParaRPr lang="tr-TR" sz="1600" dirty="0"/>
          </a:p>
          <a:p>
            <a:pPr eaLnBrk="1" hangingPunct="1">
              <a:lnSpc>
                <a:spcPct val="80000"/>
              </a:lnSpc>
            </a:pPr>
            <a:r>
              <a:rPr lang="tr-TR" sz="1600" dirty="0"/>
              <a:t>Personel ödemeleri zamanında yapılmakta,  faaliyetlere ilişkin hak ediş ödemeleri ve diğer ödemeler de bir düzen içinde yapılmaya çalışılmaktadır</a:t>
            </a:r>
            <a:r>
              <a:rPr lang="tr-TR" sz="1600" dirty="0">
                <a:solidFill>
                  <a:srgbClr val="FF3300"/>
                </a:solidFill>
              </a:rPr>
              <a:t>. </a:t>
            </a:r>
          </a:p>
          <a:p>
            <a:pPr eaLnBrk="1" hangingPunct="1">
              <a:lnSpc>
                <a:spcPct val="80000"/>
              </a:lnSpc>
            </a:pPr>
            <a:endParaRPr lang="tr-TR" sz="1600" dirty="0">
              <a:solidFill>
                <a:srgbClr val="FF3300"/>
              </a:solidFill>
            </a:endParaRPr>
          </a:p>
          <a:p>
            <a:pPr eaLnBrk="1" hangingPunct="1">
              <a:lnSpc>
                <a:spcPct val="80000"/>
              </a:lnSpc>
            </a:pPr>
            <a:r>
              <a:rPr lang="tr-TR" sz="1600" dirty="0"/>
              <a:t>Gelecek yıllar için Gelir – Gider makası kapanarak gelirin gideri karşılama oranının %100 olarak gerçekleşmesini sağlamaya gayret gösterilecektir.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body" idx="1"/>
          </p:nvPr>
        </p:nvSpPr>
        <p:spPr>
          <a:xfrm>
            <a:off x="260350" y="0"/>
            <a:ext cx="6337300" cy="8748713"/>
          </a:xfrm>
        </p:spPr>
        <p:txBody>
          <a:bodyPr/>
          <a:lstStyle/>
          <a:p>
            <a:pPr marL="609600" indent="-609600" eaLnBrk="1" hangingPunct="1">
              <a:lnSpc>
                <a:spcPct val="80000"/>
              </a:lnSpc>
              <a:buFontTx/>
              <a:buNone/>
            </a:pPr>
            <a:r>
              <a:rPr lang="tr-TR" sz="1600" dirty="0"/>
              <a:t>	</a:t>
            </a:r>
            <a:endParaRPr lang="tr-TR" sz="1600" b="1" dirty="0"/>
          </a:p>
          <a:p>
            <a:pPr marL="609600" indent="-609600" eaLnBrk="1" hangingPunct="1">
              <a:lnSpc>
                <a:spcPct val="80000"/>
              </a:lnSpc>
              <a:buFontTx/>
              <a:buNone/>
            </a:pPr>
            <a:r>
              <a:rPr lang="tr-TR" sz="1800" b="1" dirty="0"/>
              <a:t>3- Mali denetim Sonuçları</a:t>
            </a:r>
          </a:p>
          <a:p>
            <a:pPr marL="609600" indent="-609600" eaLnBrk="1" hangingPunct="1">
              <a:lnSpc>
                <a:spcPct val="80000"/>
              </a:lnSpc>
              <a:buFontTx/>
              <a:buNone/>
            </a:pPr>
            <a:endParaRPr lang="tr-TR" sz="1800" dirty="0"/>
          </a:p>
          <a:p>
            <a:pPr marL="609600" indent="-609600" eaLnBrk="1" hangingPunct="1">
              <a:lnSpc>
                <a:spcPct val="80000"/>
              </a:lnSpc>
              <a:buFontTx/>
              <a:buNone/>
            </a:pPr>
            <a:r>
              <a:rPr lang="tr-TR" sz="1600" dirty="0"/>
              <a:t>TAHSİLAT DENETİMİ			</a:t>
            </a:r>
          </a:p>
          <a:p>
            <a:pPr marL="609600" indent="-609600" eaLnBrk="1" hangingPunct="1">
              <a:lnSpc>
                <a:spcPct val="80000"/>
              </a:lnSpc>
            </a:pPr>
            <a:r>
              <a:rPr lang="tr-TR" sz="1600" dirty="0" smtClean="0"/>
              <a:t>2022 </a:t>
            </a:r>
            <a:r>
              <a:rPr lang="tr-TR" sz="1600" dirty="0"/>
              <a:t>yılı gelir tahsilat makbuzlarının incelenmesinde, genel olarak tahsilatların Belediye Tahsilat yönetmeliğine uygun yapıldığı, yasa ve diğer mevzuata uygun olduğu belirlenmiş ve Belediyenin alacaklarını titizlikle takip edildiği  görülmüştür.  </a:t>
            </a:r>
          </a:p>
          <a:p>
            <a:pPr marL="609600" indent="-609600" eaLnBrk="1" hangingPunct="1">
              <a:lnSpc>
                <a:spcPct val="80000"/>
              </a:lnSpc>
            </a:pPr>
            <a:endParaRPr lang="tr-TR" sz="1600" u="sng" dirty="0"/>
          </a:p>
          <a:p>
            <a:pPr marL="609600" indent="-609600" eaLnBrk="1" hangingPunct="1">
              <a:lnSpc>
                <a:spcPct val="80000"/>
              </a:lnSpc>
              <a:buFontTx/>
              <a:buNone/>
            </a:pPr>
            <a:r>
              <a:rPr lang="tr-TR" sz="1600" dirty="0"/>
              <a:t>MUHASEBE DEFTERLERİ VE KAYITLARI	</a:t>
            </a:r>
          </a:p>
          <a:p>
            <a:pPr marL="609600" indent="-609600" eaLnBrk="1" hangingPunct="1">
              <a:lnSpc>
                <a:spcPct val="80000"/>
              </a:lnSpc>
            </a:pPr>
            <a:r>
              <a:rPr lang="tr-TR" sz="1600" dirty="0"/>
              <a:t>Muhasebe kayıt ve işlemleri usulüne uygun olarak ağ bağlantılı bilgisayar programında tutulup takip edildiği, </a:t>
            </a:r>
          </a:p>
          <a:p>
            <a:pPr marL="609600" indent="-609600" eaLnBrk="1" hangingPunct="1">
              <a:lnSpc>
                <a:spcPct val="80000"/>
              </a:lnSpc>
            </a:pPr>
            <a:endParaRPr lang="tr-TR" sz="1600" dirty="0"/>
          </a:p>
          <a:p>
            <a:pPr marL="609600" indent="-609600" eaLnBrk="1" hangingPunct="1">
              <a:lnSpc>
                <a:spcPct val="80000"/>
              </a:lnSpc>
              <a:buFontTx/>
              <a:buNone/>
            </a:pPr>
            <a:endParaRPr lang="tr-TR" sz="1600" dirty="0"/>
          </a:p>
          <a:p>
            <a:pPr marL="609600" indent="-609600" eaLnBrk="1" hangingPunct="1">
              <a:lnSpc>
                <a:spcPct val="80000"/>
              </a:lnSpc>
            </a:pPr>
            <a:r>
              <a:rPr lang="tr-TR" sz="1600" dirty="0"/>
              <a:t>Demirbaş eşya kayıtlarının tutulduğu, ancak eskiyen veya kullanımdan düşen demirbaşlar için komisyon oluşturulup kayıtlardan düşürülmediği görülmüştür.</a:t>
            </a:r>
          </a:p>
          <a:p>
            <a:pPr marL="609600" indent="-609600" eaLnBrk="1" hangingPunct="1">
              <a:lnSpc>
                <a:spcPct val="80000"/>
              </a:lnSpc>
              <a:buFontTx/>
              <a:buNone/>
            </a:pPr>
            <a:endParaRPr lang="tr-TR" sz="1600" u="sng" dirty="0"/>
          </a:p>
          <a:p>
            <a:pPr marL="609600" indent="-609600" eaLnBrk="1" hangingPunct="1">
              <a:lnSpc>
                <a:spcPct val="80000"/>
              </a:lnSpc>
              <a:buFontTx/>
              <a:buNone/>
            </a:pPr>
            <a:r>
              <a:rPr lang="tr-TR" sz="1600" dirty="0"/>
              <a:t>HARCAMALAR				</a:t>
            </a:r>
          </a:p>
          <a:p>
            <a:pPr marL="609600" indent="-609600" eaLnBrk="1" hangingPunct="1">
              <a:lnSpc>
                <a:spcPct val="80000"/>
              </a:lnSpc>
            </a:pPr>
            <a:r>
              <a:rPr lang="tr-TR" sz="1600" dirty="0"/>
              <a:t>Genel olarak harcamaların 4734 sayılı kanunun doğrudan temin hükümlerine göre komisyon oluşturulup teklif alınarak yaklaşık maliyeti bulunup buna göre yapıldığı,</a:t>
            </a:r>
          </a:p>
          <a:p>
            <a:pPr marL="609600" indent="-609600" eaLnBrk="1" hangingPunct="1">
              <a:lnSpc>
                <a:spcPct val="80000"/>
              </a:lnSpc>
            </a:pPr>
            <a:endParaRPr lang="tr-TR" sz="1600" dirty="0"/>
          </a:p>
          <a:p>
            <a:pPr marL="609600" indent="-609600" eaLnBrk="1" hangingPunct="1">
              <a:lnSpc>
                <a:spcPct val="80000"/>
              </a:lnSpc>
            </a:pPr>
            <a:r>
              <a:rPr lang="tr-TR" sz="1600" dirty="0"/>
              <a:t>Yıl içindeki harcamalar içinde ağırlıklı yer işgal eden akaryakıt alımlarının 4734 sayılı kanunun açık ihale hükümlerine göre yapıldığı,</a:t>
            </a:r>
          </a:p>
          <a:p>
            <a:pPr marL="609600" indent="-609600" eaLnBrk="1" hangingPunct="1">
              <a:lnSpc>
                <a:spcPct val="80000"/>
              </a:lnSpc>
            </a:pPr>
            <a:endParaRPr lang="tr-TR" sz="1600" dirty="0"/>
          </a:p>
          <a:p>
            <a:pPr marL="609600" indent="-609600" eaLnBrk="1" hangingPunct="1">
              <a:lnSpc>
                <a:spcPct val="80000"/>
              </a:lnSpc>
            </a:pPr>
            <a:r>
              <a:rPr lang="tr-TR" sz="1600" dirty="0"/>
              <a:t>Ödemelerde kullanılan ödeme emri belgelerinin usulüne uygun tanzim edildiği ve harcamaya ilişkin belgelerinin ödeme emirlerine eklendiği,</a:t>
            </a:r>
          </a:p>
          <a:p>
            <a:pPr marL="609600" indent="-609600" eaLnBrk="1" hangingPunct="1">
              <a:lnSpc>
                <a:spcPct val="80000"/>
              </a:lnSpc>
            </a:pPr>
            <a:endParaRPr lang="tr-TR" sz="1600" dirty="0"/>
          </a:p>
          <a:p>
            <a:pPr marL="609600" indent="-609600" eaLnBrk="1" hangingPunct="1">
              <a:lnSpc>
                <a:spcPct val="80000"/>
              </a:lnSpc>
            </a:pPr>
            <a:r>
              <a:rPr lang="tr-TR" sz="1600" dirty="0"/>
              <a:t>İşçi personeline ilişkin ücret ve diğer ödemeleri Belediye İş Sendikası ile yapılan sözleşmeye uygun olarak yapıldığı, memurlarla ilgili maaş ve diğer ödemelerin 657 sayılı kanun ve buna göre çıkarılan mevzuata göre yapıldığı görülmüştür.</a:t>
            </a:r>
          </a:p>
          <a:p>
            <a:pPr marL="609600" indent="-609600" eaLnBrk="1" hangingPunct="1">
              <a:lnSpc>
                <a:spcPct val="80000"/>
              </a:lnSpc>
            </a:pPr>
            <a:endParaRPr lang="tr-TR" sz="1600" dirty="0"/>
          </a:p>
          <a:p>
            <a:pPr marL="609600" indent="-609600" eaLnBrk="1" hangingPunct="1">
              <a:lnSpc>
                <a:spcPct val="80000"/>
              </a:lnSpc>
            </a:pPr>
            <a:endParaRPr lang="tr-TR" sz="1600" dirty="0"/>
          </a:p>
          <a:p>
            <a:pPr marL="609600" indent="-609600" eaLnBrk="1" hangingPunct="1">
              <a:lnSpc>
                <a:spcPct val="80000"/>
              </a:lnSpc>
              <a:buFontTx/>
              <a:buNone/>
            </a:pPr>
            <a:endParaRPr lang="tr-TR" sz="1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body" idx="1"/>
          </p:nvPr>
        </p:nvSpPr>
        <p:spPr>
          <a:xfrm>
            <a:off x="260350" y="0"/>
            <a:ext cx="6408738" cy="8893175"/>
          </a:xfrm>
        </p:spPr>
        <p:txBody>
          <a:bodyPr/>
          <a:lstStyle/>
          <a:p>
            <a:pPr eaLnBrk="1" hangingPunct="1">
              <a:lnSpc>
                <a:spcPct val="80000"/>
              </a:lnSpc>
              <a:buFontTx/>
              <a:buNone/>
            </a:pPr>
            <a:endParaRPr lang="tr-TR" sz="1400" b="1"/>
          </a:p>
          <a:p>
            <a:pPr eaLnBrk="1" hangingPunct="1">
              <a:lnSpc>
                <a:spcPct val="80000"/>
              </a:lnSpc>
              <a:buFontTx/>
              <a:buNone/>
            </a:pPr>
            <a:r>
              <a:rPr lang="tr-TR" sz="1600" b="1"/>
              <a:t>B- Performans Bilgileri</a:t>
            </a:r>
          </a:p>
          <a:p>
            <a:pPr eaLnBrk="1" hangingPunct="1">
              <a:lnSpc>
                <a:spcPct val="80000"/>
              </a:lnSpc>
              <a:buFontTx/>
              <a:buNone/>
            </a:pPr>
            <a:endParaRPr lang="tr-TR" sz="1600" b="1"/>
          </a:p>
          <a:p>
            <a:pPr eaLnBrk="1" hangingPunct="1">
              <a:lnSpc>
                <a:spcPct val="80000"/>
              </a:lnSpc>
            </a:pPr>
            <a:r>
              <a:rPr lang="tr-TR" sz="1200"/>
              <a:t>Belediyemiz nüfusu 10.000’in altında olup stratejik plan ve buna dayalı performans esaslı bütçe sistemini uygulamadığından performansla ilgili bilgilerin derlenip verilebilmesi mümkün olamamıştır. </a:t>
            </a:r>
          </a:p>
          <a:p>
            <a:pPr eaLnBrk="1" hangingPunct="1">
              <a:lnSpc>
                <a:spcPct val="80000"/>
              </a:lnSpc>
              <a:buFontTx/>
              <a:buNone/>
            </a:pPr>
            <a:endParaRPr lang="tr-TR" sz="1200" b="1"/>
          </a:p>
          <a:p>
            <a:pPr eaLnBrk="1" hangingPunct="1">
              <a:lnSpc>
                <a:spcPct val="80000"/>
              </a:lnSpc>
              <a:buFontTx/>
              <a:buNone/>
            </a:pPr>
            <a:r>
              <a:rPr lang="tr-TR" sz="1800" b="1"/>
              <a:t>IV- KURUMSAL KABİLİYET VE KAPASİTENİN                  DEĞERLENDİRİLMESİ</a:t>
            </a:r>
          </a:p>
          <a:p>
            <a:pPr eaLnBrk="1" hangingPunct="1">
              <a:lnSpc>
                <a:spcPct val="80000"/>
              </a:lnSpc>
              <a:buFontTx/>
              <a:buNone/>
            </a:pPr>
            <a:endParaRPr lang="tr-TR" sz="1800" b="1"/>
          </a:p>
          <a:p>
            <a:pPr eaLnBrk="1" hangingPunct="1">
              <a:lnSpc>
                <a:spcPct val="80000"/>
              </a:lnSpc>
              <a:buFontTx/>
              <a:buNone/>
            </a:pPr>
            <a:r>
              <a:rPr lang="tr-TR" sz="1600" b="1"/>
              <a:t>A- Üstünlükler</a:t>
            </a:r>
          </a:p>
          <a:p>
            <a:pPr eaLnBrk="1" hangingPunct="1">
              <a:lnSpc>
                <a:spcPct val="80000"/>
              </a:lnSpc>
              <a:buFontTx/>
              <a:buNone/>
            </a:pPr>
            <a:endParaRPr lang="tr-TR" sz="1600" b="1"/>
          </a:p>
          <a:p>
            <a:pPr eaLnBrk="1" hangingPunct="1">
              <a:lnSpc>
                <a:spcPct val="80000"/>
              </a:lnSpc>
            </a:pPr>
            <a:r>
              <a:rPr lang="tr-TR" sz="1200"/>
              <a:t>İlçemizin 5084 sayılı Yatırımların teşvik edilmesi ile ilgili kanun kapsamında olması.</a:t>
            </a:r>
          </a:p>
          <a:p>
            <a:pPr eaLnBrk="1" hangingPunct="1">
              <a:lnSpc>
                <a:spcPct val="80000"/>
              </a:lnSpc>
            </a:pPr>
            <a:endParaRPr lang="tr-TR" sz="1200"/>
          </a:p>
          <a:p>
            <a:pPr eaLnBrk="1" hangingPunct="1">
              <a:lnSpc>
                <a:spcPct val="80000"/>
              </a:lnSpc>
            </a:pPr>
            <a:r>
              <a:rPr lang="tr-TR" sz="1200"/>
              <a:t> İlçemiz İstanbul –Yedigöller Milli parkı güzergahının tam ortasında olması </a:t>
            </a:r>
          </a:p>
          <a:p>
            <a:pPr eaLnBrk="1" hangingPunct="1">
              <a:lnSpc>
                <a:spcPct val="80000"/>
              </a:lnSpc>
            </a:pPr>
            <a:endParaRPr lang="tr-TR" sz="1200"/>
          </a:p>
          <a:p>
            <a:pPr eaLnBrk="1" hangingPunct="1">
              <a:lnSpc>
                <a:spcPct val="80000"/>
              </a:lnSpc>
            </a:pPr>
            <a:endParaRPr lang="tr-TR" sz="1200"/>
          </a:p>
          <a:p>
            <a:pPr eaLnBrk="1" hangingPunct="1">
              <a:lnSpc>
                <a:spcPct val="80000"/>
              </a:lnSpc>
            </a:pPr>
            <a:r>
              <a:rPr lang="tr-TR" sz="1200"/>
              <a:t>İlçemiz ormanı ve orman içi gezi, koşu alanları, mağaraları, yeşili, yaylaları, mesire alanları, piknik alanları, şelalesi, ve temiz akarsularımız ile turizme yönelik de bir cazibe merkezi konumunda olması.</a:t>
            </a:r>
          </a:p>
          <a:p>
            <a:pPr eaLnBrk="1" hangingPunct="1">
              <a:lnSpc>
                <a:spcPct val="80000"/>
              </a:lnSpc>
              <a:buFontTx/>
              <a:buNone/>
            </a:pPr>
            <a:endParaRPr lang="tr-TR" sz="1000"/>
          </a:p>
          <a:p>
            <a:pPr eaLnBrk="1" hangingPunct="1">
              <a:lnSpc>
                <a:spcPct val="80000"/>
              </a:lnSpc>
              <a:buFontTx/>
              <a:buNone/>
            </a:pPr>
            <a:r>
              <a:rPr lang="tr-TR" sz="1600" b="1"/>
              <a:t>B- Zayıflıklar</a:t>
            </a:r>
          </a:p>
          <a:p>
            <a:pPr eaLnBrk="1" hangingPunct="1">
              <a:lnSpc>
                <a:spcPct val="80000"/>
              </a:lnSpc>
              <a:buFontTx/>
              <a:buNone/>
            </a:pPr>
            <a:endParaRPr lang="tr-TR" sz="1600" b="1"/>
          </a:p>
          <a:p>
            <a:pPr eaLnBrk="1" hangingPunct="1">
              <a:lnSpc>
                <a:spcPct val="80000"/>
              </a:lnSpc>
            </a:pPr>
            <a:r>
              <a:rPr lang="tr-TR" sz="1200"/>
              <a:t>İlçemizin yerleşiminin deprem fay hattı üzerinde kurulu olması.</a:t>
            </a:r>
          </a:p>
          <a:p>
            <a:pPr eaLnBrk="1" hangingPunct="1">
              <a:lnSpc>
                <a:spcPct val="80000"/>
              </a:lnSpc>
            </a:pPr>
            <a:endParaRPr lang="tr-TR" sz="1200"/>
          </a:p>
          <a:p>
            <a:pPr eaLnBrk="1" hangingPunct="1">
              <a:lnSpc>
                <a:spcPct val="80000"/>
              </a:lnSpc>
            </a:pPr>
            <a:r>
              <a:rPr lang="tr-TR" sz="1200"/>
              <a:t>İlçemizi D-100 karayoluna, Otoyola ve il merkezine 36 km  ulaşımı sağlayan ana bağlantı yolumuz ilçeye yakışır olmayışı.</a:t>
            </a:r>
          </a:p>
          <a:p>
            <a:pPr eaLnBrk="1" hangingPunct="1">
              <a:lnSpc>
                <a:spcPct val="80000"/>
              </a:lnSpc>
            </a:pPr>
            <a:endParaRPr lang="tr-TR" sz="1200"/>
          </a:p>
          <a:p>
            <a:pPr eaLnBrk="1" hangingPunct="1">
              <a:lnSpc>
                <a:spcPct val="80000"/>
              </a:lnSpc>
            </a:pPr>
            <a:r>
              <a:rPr lang="tr-TR" sz="1200"/>
              <a:t>Asli hizmet gördürülecek nitelikli personel ve hizmet birimlerinin iş planlamasını yapabilecek nitelikli personel olmaması.</a:t>
            </a:r>
          </a:p>
          <a:p>
            <a:pPr eaLnBrk="1" hangingPunct="1">
              <a:lnSpc>
                <a:spcPct val="80000"/>
              </a:lnSpc>
            </a:pPr>
            <a:endParaRPr lang="tr-TR" sz="1200"/>
          </a:p>
          <a:p>
            <a:pPr eaLnBrk="1" hangingPunct="1">
              <a:lnSpc>
                <a:spcPct val="80000"/>
              </a:lnSpc>
            </a:pPr>
            <a:r>
              <a:rPr lang="tr-TR" sz="1200"/>
              <a:t>Yeterli mali kaynak imkanımızın olmaması.</a:t>
            </a:r>
          </a:p>
          <a:p>
            <a:pPr eaLnBrk="1" hangingPunct="1">
              <a:lnSpc>
                <a:spcPct val="80000"/>
              </a:lnSpc>
            </a:pPr>
            <a:endParaRPr lang="tr-TR" sz="1200"/>
          </a:p>
          <a:p>
            <a:pPr eaLnBrk="1" hangingPunct="1">
              <a:lnSpc>
                <a:spcPct val="80000"/>
              </a:lnSpc>
            </a:pPr>
            <a:r>
              <a:rPr lang="tr-TR" sz="1200"/>
              <a:t>Yeterli ekonomik değer taşıyan taşınmaz mal varlığımızın olmaması.</a:t>
            </a:r>
          </a:p>
          <a:p>
            <a:pPr eaLnBrk="1" hangingPunct="1">
              <a:lnSpc>
                <a:spcPct val="80000"/>
              </a:lnSpc>
            </a:pPr>
            <a:r>
              <a:rPr lang="tr-TR" sz="1200"/>
              <a:t>İş istihdamının sıfır olması</a:t>
            </a:r>
          </a:p>
          <a:p>
            <a:pPr eaLnBrk="1" hangingPunct="1">
              <a:lnSpc>
                <a:spcPct val="80000"/>
              </a:lnSpc>
            </a:pPr>
            <a:r>
              <a:rPr lang="tr-TR" sz="1200"/>
              <a:t>İlçemizin sürekli göç vermesi</a:t>
            </a:r>
          </a:p>
          <a:p>
            <a:pPr eaLnBrk="1" hangingPunct="1">
              <a:lnSpc>
                <a:spcPct val="80000"/>
              </a:lnSpc>
            </a:pPr>
            <a:r>
              <a:rPr lang="tr-TR" sz="1200"/>
              <a:t>İlçemizin çıkmaz sokak konumunda olması </a:t>
            </a:r>
          </a:p>
          <a:p>
            <a:pPr eaLnBrk="1" hangingPunct="1">
              <a:lnSpc>
                <a:spcPct val="80000"/>
              </a:lnSpc>
            </a:pPr>
            <a:endParaRPr lang="tr-TR" sz="1200"/>
          </a:p>
          <a:p>
            <a:pPr eaLnBrk="1" hangingPunct="1">
              <a:lnSpc>
                <a:spcPct val="80000"/>
              </a:lnSpc>
              <a:buFontTx/>
              <a:buNone/>
            </a:pPr>
            <a:endParaRPr lang="tr-TR" sz="900"/>
          </a:p>
          <a:p>
            <a:pPr eaLnBrk="1" hangingPunct="1">
              <a:lnSpc>
                <a:spcPct val="80000"/>
              </a:lnSpc>
              <a:buFontTx/>
              <a:buNone/>
            </a:pPr>
            <a:r>
              <a:rPr lang="tr-TR" sz="900"/>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body" idx="1"/>
          </p:nvPr>
        </p:nvSpPr>
        <p:spPr>
          <a:xfrm>
            <a:off x="188913" y="250825"/>
            <a:ext cx="6264275" cy="7916863"/>
          </a:xfrm>
        </p:spPr>
        <p:txBody>
          <a:bodyPr/>
          <a:lstStyle/>
          <a:p>
            <a:pPr eaLnBrk="1" hangingPunct="1">
              <a:buFontTx/>
              <a:buNone/>
            </a:pPr>
            <a:r>
              <a:rPr lang="tr-TR" sz="2000" b="1"/>
              <a:t>V- ÖNERİ VE TEDBİRLER</a:t>
            </a:r>
          </a:p>
          <a:p>
            <a:pPr eaLnBrk="1" hangingPunct="1">
              <a:buFontTx/>
              <a:buNone/>
            </a:pPr>
            <a:endParaRPr lang="tr-TR" sz="1400"/>
          </a:p>
          <a:p>
            <a:pPr eaLnBrk="1" hangingPunct="1"/>
            <a:r>
              <a:rPr lang="tr-TR" sz="1400"/>
              <a:t>Mali olarak kısıtlı bütçe ile hizmet yapmaya çalışan belediyelere genel bütçe gelirlerinden ayrılan pay miktarı asgari % 10 seviyelerine getirilmesini kuvvetle önermeliyiz.</a:t>
            </a:r>
          </a:p>
          <a:p>
            <a:pPr eaLnBrk="1" hangingPunct="1"/>
            <a:endParaRPr lang="tr-TR" sz="1400"/>
          </a:p>
          <a:p>
            <a:pPr eaLnBrk="1" hangingPunct="1"/>
            <a:r>
              <a:rPr lang="tr-TR" sz="1400"/>
              <a:t>Yeni belediye gelirleri kanunu çıkarılmasını talep etmekteyiz.</a:t>
            </a:r>
          </a:p>
          <a:p>
            <a:pPr eaLnBrk="1" hangingPunct="1"/>
            <a:endParaRPr lang="tr-TR" sz="1400"/>
          </a:p>
          <a:p>
            <a:pPr eaLnBrk="1" hangingPunct="1"/>
            <a:r>
              <a:rPr lang="tr-TR" sz="1400"/>
              <a:t>Belediye olarak mevcut bütçe imkanlarımıza orantılı olarak hizmet etmeyi ve personel sayımızı yıllara sari olarak makul seviyeye çekmeliyiz.</a:t>
            </a:r>
          </a:p>
          <a:p>
            <a:pPr eaLnBrk="1" hangingPunct="1"/>
            <a:endParaRPr lang="tr-TR" sz="1400"/>
          </a:p>
          <a:p>
            <a:pPr eaLnBrk="1" hangingPunct="1"/>
            <a:r>
              <a:rPr lang="tr-TR" sz="1400"/>
              <a:t>Teknolojik gelişmeleri takip ederek belediyemizde teknolojik imkanlardan yararlanarak daha etkin ve mobil hizmet etmeliyiz.</a:t>
            </a:r>
          </a:p>
          <a:p>
            <a:pPr eaLnBrk="1" hangingPunct="1"/>
            <a:endParaRPr lang="tr-TR" sz="1400"/>
          </a:p>
          <a:p>
            <a:pPr eaLnBrk="1" hangingPunct="1"/>
            <a:r>
              <a:rPr lang="tr-TR" sz="1400"/>
              <a:t>İlçemizde teşvik nedeniyle yapılacak yatırımlarla belediyemizin daha güçleneceğini ve bu şekilde daha fazla hizmet etme imkanı bulabilmeyi hedefliyoruz.</a:t>
            </a:r>
          </a:p>
          <a:p>
            <a:pPr eaLnBrk="1" hangingPunct="1"/>
            <a:endParaRPr lang="tr-TR" sz="1400"/>
          </a:p>
          <a:p>
            <a:pPr eaLnBrk="1" hangingPunct="1"/>
            <a:r>
              <a:rPr lang="tr-TR" sz="1400"/>
              <a:t>Yatırım kirliliği olmaması bakımından yatırımcılarda dikkatli ve seçici olmalıyız.</a:t>
            </a:r>
          </a:p>
          <a:p>
            <a:pPr eaLnBrk="1" hangingPunct="1"/>
            <a:r>
              <a:rPr lang="tr-TR" sz="1400"/>
              <a:t>İlçemiz sınıf standardının 4.sınıf ilçe konumuna getirilmesinin  sağlanılması </a:t>
            </a:r>
          </a:p>
          <a:p>
            <a:pPr eaLnBrk="1" hangingPunct="1"/>
            <a:r>
              <a:rPr lang="tr-TR" sz="1400"/>
              <a:t>İlçemizde sirkülasyonu ve iş istihdamını sağlayacak yatırımların yapılmasını umut ediyoruz.</a:t>
            </a:r>
          </a:p>
          <a:p>
            <a:pPr eaLnBrk="1" hangingPunct="1"/>
            <a:r>
              <a:rPr lang="tr-TR" sz="1400"/>
              <a:t>İlçemizin Turizm potansiyelinin açığa çıkarılmasını sağlamalıyız.</a:t>
            </a:r>
          </a:p>
          <a:p>
            <a:pPr eaLnBrk="1" hangingPunct="1">
              <a:buFontTx/>
              <a:buNone/>
            </a:pPr>
            <a:endParaRPr lang="tr-TR" sz="1400"/>
          </a:p>
          <a:p>
            <a:pPr eaLnBrk="1" hangingPunct="1">
              <a:buFontTx/>
              <a:buNone/>
            </a:pPr>
            <a:endParaRPr lang="tr-TR" sz="1400"/>
          </a:p>
          <a:p>
            <a:pPr eaLnBrk="1" hangingPunct="1"/>
            <a:endParaRPr lang="tr-TR" sz="1400"/>
          </a:p>
          <a:p>
            <a:pPr eaLnBrk="1" hangingPunct="1"/>
            <a:endParaRPr lang="tr-TR" sz="14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body" idx="1"/>
          </p:nvPr>
        </p:nvSpPr>
        <p:spPr>
          <a:xfrm>
            <a:off x="342900" y="1258888"/>
            <a:ext cx="6172200" cy="6908800"/>
          </a:xfrm>
        </p:spPr>
        <p:txBody>
          <a:bodyPr/>
          <a:lstStyle/>
          <a:p>
            <a:pPr eaLnBrk="1" hangingPunct="1">
              <a:buFontTx/>
              <a:buNone/>
            </a:pPr>
            <a:endParaRPr lang="tr-TR" sz="1400" b="1" dirty="0"/>
          </a:p>
          <a:p>
            <a:pPr algn="ctr" eaLnBrk="1" hangingPunct="1">
              <a:buFontTx/>
              <a:buNone/>
            </a:pPr>
            <a:r>
              <a:rPr lang="tr-TR" sz="2000" b="1" dirty="0"/>
              <a:t>MALİ HİZMETLER BİRİM YÖNETİCİSİNİN BEYANI</a:t>
            </a:r>
            <a:endParaRPr lang="tr-TR" sz="2000" dirty="0"/>
          </a:p>
          <a:p>
            <a:pPr eaLnBrk="1" hangingPunct="1">
              <a:buFontTx/>
              <a:buNone/>
            </a:pPr>
            <a:endParaRPr lang="tr-TR" sz="2000" dirty="0"/>
          </a:p>
          <a:p>
            <a:pPr eaLnBrk="1" hangingPunct="1">
              <a:buFontTx/>
              <a:buNone/>
            </a:pPr>
            <a:r>
              <a:rPr lang="tr-TR" sz="1400" dirty="0"/>
              <a:t>	Mali hizmetler birim yöneticisi</a:t>
            </a:r>
            <a:r>
              <a:rPr lang="tr-TR" sz="1400" b="1" dirty="0"/>
              <a:t> </a:t>
            </a:r>
            <a:r>
              <a:rPr lang="tr-TR" sz="1400" dirty="0"/>
              <a:t>olarak yetkim dahilinde;</a:t>
            </a:r>
          </a:p>
          <a:p>
            <a:pPr eaLnBrk="1" hangingPunct="1">
              <a:buFontTx/>
              <a:buNone/>
            </a:pPr>
            <a:endParaRPr lang="tr-TR" sz="1400" dirty="0"/>
          </a:p>
          <a:p>
            <a:pPr eaLnBrk="1" hangingPunct="1">
              <a:buFontTx/>
              <a:buNone/>
            </a:pPr>
            <a:r>
              <a:rPr lang="tr-TR" sz="1400" dirty="0"/>
              <a:t>		Bu idarede, faaliyetlerin mali yönetim ve kontrol mevzuatı ile diğer mevzuata uygun olarak yürütüldüğünü, kamu kaynaklarının etkili, ekonomik ve verimli bir şekilde kullanılmasını temin etmek üzere iç kontrol süreçlerinin işletildiğini, izlendiğini ve gerekli tedbirlerin alınması için düşünce ve önerilerimin zamanında üst yöneticiye raporlandığını beyan ederim.</a:t>
            </a:r>
          </a:p>
          <a:p>
            <a:pPr eaLnBrk="1" hangingPunct="1">
              <a:buFontTx/>
              <a:buNone/>
            </a:pPr>
            <a:endParaRPr lang="tr-TR" sz="1400" dirty="0"/>
          </a:p>
          <a:p>
            <a:pPr eaLnBrk="1" hangingPunct="1">
              <a:buFontTx/>
              <a:buNone/>
            </a:pPr>
            <a:r>
              <a:rPr lang="tr-TR" sz="1400" dirty="0"/>
              <a:t>		İdaremizin </a:t>
            </a:r>
            <a:r>
              <a:rPr lang="tr-TR" sz="1400" dirty="0" smtClean="0"/>
              <a:t>2022 </a:t>
            </a:r>
            <a:r>
              <a:rPr lang="tr-TR" sz="1400" dirty="0"/>
              <a:t>yılı Faaliyet Raporunun “III/A- Mali Bilgiler” bölümünde yer alan bilgilerin güvenilir, tam ve doğru olduğunu teyit ederim. 	</a:t>
            </a:r>
          </a:p>
          <a:p>
            <a:pPr eaLnBrk="1" hangingPunct="1">
              <a:buFontTx/>
              <a:buNone/>
            </a:pPr>
            <a:r>
              <a:rPr lang="tr-TR" sz="1400" dirty="0"/>
              <a:t>					</a:t>
            </a:r>
          </a:p>
          <a:p>
            <a:pPr eaLnBrk="1" hangingPunct="1">
              <a:buFontTx/>
              <a:buNone/>
            </a:pPr>
            <a:endParaRPr lang="tr-TR" sz="1400" dirty="0"/>
          </a:p>
          <a:p>
            <a:pPr eaLnBrk="1" hangingPunct="1">
              <a:buFontTx/>
              <a:buNone/>
            </a:pPr>
            <a:r>
              <a:rPr lang="tr-TR" sz="1400" dirty="0"/>
              <a:t>					Yığılca- </a:t>
            </a:r>
            <a:r>
              <a:rPr lang="tr-TR" sz="1400" dirty="0" smtClean="0"/>
              <a:t>21/03/2023</a:t>
            </a:r>
            <a:endParaRPr lang="tr-TR" sz="1400" dirty="0"/>
          </a:p>
          <a:p>
            <a:pPr eaLnBrk="1" hangingPunct="1">
              <a:buFontTx/>
              <a:buNone/>
            </a:pPr>
            <a:endParaRPr lang="tr-TR" sz="1400" dirty="0"/>
          </a:p>
          <a:p>
            <a:pPr eaLnBrk="1" hangingPunct="1">
              <a:buFontTx/>
              <a:buNone/>
            </a:pPr>
            <a:endParaRPr lang="tr-TR" sz="1400" dirty="0"/>
          </a:p>
          <a:p>
            <a:pPr eaLnBrk="1" hangingPunct="1">
              <a:buFontTx/>
              <a:buNone/>
            </a:pPr>
            <a:r>
              <a:rPr lang="tr-TR" sz="1400" dirty="0"/>
              <a:t>					      Ercan ERDOĞANDAN</a:t>
            </a:r>
          </a:p>
          <a:p>
            <a:pPr eaLnBrk="1" hangingPunct="1">
              <a:buFontTx/>
              <a:buNone/>
            </a:pPr>
            <a:r>
              <a:rPr lang="tr-TR" sz="1400" dirty="0"/>
              <a:t>					     Mali Hizmetler Müdür V.</a:t>
            </a:r>
          </a:p>
          <a:p>
            <a:pPr eaLnBrk="1" hangingPunct="1">
              <a:buFontTx/>
              <a:buNone/>
            </a:pPr>
            <a:r>
              <a:rPr lang="tr-TR" dirty="0"/>
              <a:t/>
            </a:r>
            <a:br>
              <a:rPr lang="tr-TR" dirty="0"/>
            </a:br>
            <a:endParaRPr lang="tr-TR" dirty="0"/>
          </a:p>
        </p:txBody>
      </p:sp>
      <p:sp>
        <p:nvSpPr>
          <p:cNvPr id="26627" name="Rectangle 4"/>
          <p:cNvSpPr>
            <a:spLocks noChangeArrowheads="1"/>
          </p:cNvSpPr>
          <p:nvPr/>
        </p:nvSpPr>
        <p:spPr bwMode="auto">
          <a:xfrm>
            <a:off x="5805488" y="323850"/>
            <a:ext cx="792162" cy="360363"/>
          </a:xfrm>
          <a:prstGeom prst="rect">
            <a:avLst/>
          </a:prstGeom>
          <a:noFill/>
          <a:ln w="9525">
            <a:noFill/>
            <a:miter lim="800000"/>
            <a:headEnd/>
            <a:tailEnd/>
          </a:ln>
        </p:spPr>
        <p:txBody>
          <a:bodyPr/>
          <a:lstStyle/>
          <a:p>
            <a:pPr marL="342900" indent="-342900" algn="just">
              <a:lnSpc>
                <a:spcPct val="80000"/>
              </a:lnSpc>
              <a:spcBef>
                <a:spcPct val="20000"/>
              </a:spcBef>
            </a:pPr>
            <a:r>
              <a:rPr lang="tr-TR" sz="1400" b="1"/>
              <a:t>EK-1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body" idx="1"/>
          </p:nvPr>
        </p:nvSpPr>
        <p:spPr>
          <a:xfrm>
            <a:off x="476250" y="1403350"/>
            <a:ext cx="6121400" cy="7200900"/>
          </a:xfrm>
        </p:spPr>
        <p:txBody>
          <a:bodyPr/>
          <a:lstStyle/>
          <a:p>
            <a:pPr algn="just" eaLnBrk="1" hangingPunct="1">
              <a:lnSpc>
                <a:spcPct val="80000"/>
              </a:lnSpc>
              <a:buFontTx/>
              <a:buNone/>
            </a:pPr>
            <a:endParaRPr lang="tr-TR" sz="1400" dirty="0">
              <a:cs typeface="Times New Roman" pitchFamily="18" charset="0"/>
            </a:endParaRPr>
          </a:p>
          <a:p>
            <a:pPr algn="ctr" eaLnBrk="1" hangingPunct="1">
              <a:lnSpc>
                <a:spcPct val="80000"/>
              </a:lnSpc>
              <a:buFontTx/>
              <a:buNone/>
            </a:pPr>
            <a:r>
              <a:rPr lang="tr-TR" sz="2000" b="1" dirty="0"/>
              <a:t>İÇ KONTROL GÜVENCE BEYANI</a:t>
            </a:r>
          </a:p>
          <a:p>
            <a:pPr algn="ctr" eaLnBrk="1" hangingPunct="1">
              <a:lnSpc>
                <a:spcPct val="80000"/>
              </a:lnSpc>
              <a:buFontTx/>
              <a:buNone/>
            </a:pPr>
            <a:endParaRPr lang="tr-TR" sz="2000" dirty="0"/>
          </a:p>
          <a:p>
            <a:pPr algn="ctr" eaLnBrk="1" hangingPunct="1">
              <a:lnSpc>
                <a:spcPct val="80000"/>
              </a:lnSpc>
              <a:buFontTx/>
              <a:buNone/>
            </a:pPr>
            <a:endParaRPr lang="tr-TR" sz="1400" dirty="0"/>
          </a:p>
          <a:p>
            <a:pPr eaLnBrk="1" hangingPunct="1">
              <a:lnSpc>
                <a:spcPct val="80000"/>
              </a:lnSpc>
              <a:buFontTx/>
              <a:buNone/>
            </a:pPr>
            <a:r>
              <a:rPr lang="tr-TR" sz="1400" dirty="0"/>
              <a:t>	Üst yönetici olarak yetkim dahilinde;</a:t>
            </a:r>
          </a:p>
          <a:p>
            <a:pPr eaLnBrk="1" hangingPunct="1">
              <a:lnSpc>
                <a:spcPct val="80000"/>
              </a:lnSpc>
              <a:buFontTx/>
              <a:buNone/>
            </a:pPr>
            <a:endParaRPr lang="tr-TR" sz="1400" dirty="0"/>
          </a:p>
          <a:p>
            <a:pPr eaLnBrk="1" hangingPunct="1">
              <a:lnSpc>
                <a:spcPct val="80000"/>
              </a:lnSpc>
              <a:buFontTx/>
              <a:buNone/>
            </a:pPr>
            <a:r>
              <a:rPr lang="tr-TR" sz="1400" dirty="0"/>
              <a:t>		Bu raporda yer alan bilgilerin güvenilir, tam ve doğru olduğunu beyan ederim.</a:t>
            </a:r>
          </a:p>
          <a:p>
            <a:pPr eaLnBrk="1" hangingPunct="1">
              <a:lnSpc>
                <a:spcPct val="80000"/>
              </a:lnSpc>
              <a:buFontTx/>
              <a:buNone/>
            </a:pPr>
            <a:r>
              <a:rPr lang="tr-TR" sz="1400" dirty="0"/>
              <a:t>		</a:t>
            </a:r>
          </a:p>
          <a:p>
            <a:pPr eaLnBrk="1" hangingPunct="1">
              <a:lnSpc>
                <a:spcPct val="80000"/>
              </a:lnSpc>
              <a:buFontTx/>
              <a:buNone/>
            </a:pPr>
            <a:r>
              <a:rPr lang="tr-TR" sz="1400" dirty="0"/>
              <a:t>		Bu raporda açıklanan faaliyetler için bütçe ile tahsis edilmiş kaynakların, planlanmış amaçlar doğrultusunda ve iyi mali yönetim ilkelerine uygun olarak kullanıldığını ve iç kontrol sisteminin işlemlerin yasallık ve düzenliliğine ilişkin yeterli güvenceyi sağladığını bildiririm. </a:t>
            </a:r>
          </a:p>
          <a:p>
            <a:pPr eaLnBrk="1" hangingPunct="1">
              <a:lnSpc>
                <a:spcPct val="80000"/>
              </a:lnSpc>
              <a:buFontTx/>
              <a:buNone/>
            </a:pPr>
            <a:r>
              <a:rPr lang="tr-TR" sz="1400" dirty="0"/>
              <a:t>		</a:t>
            </a:r>
          </a:p>
          <a:p>
            <a:pPr eaLnBrk="1" hangingPunct="1">
              <a:lnSpc>
                <a:spcPct val="80000"/>
              </a:lnSpc>
              <a:buFontTx/>
              <a:buNone/>
            </a:pPr>
            <a:r>
              <a:rPr lang="tr-TR" sz="1400" dirty="0"/>
              <a:t>		Bu güvence, üst yönetici olarak sahip olduğum bilgi ve değerlendirmeler, iç kontroller, iç denetçi raporları ile Sayıştay raporları gibi bilgim dahilindeki hususlara dayanmaktadır. </a:t>
            </a:r>
          </a:p>
          <a:p>
            <a:pPr eaLnBrk="1" hangingPunct="1">
              <a:lnSpc>
                <a:spcPct val="80000"/>
              </a:lnSpc>
              <a:buFontTx/>
              <a:buNone/>
            </a:pPr>
            <a:r>
              <a:rPr lang="tr-TR" sz="1400" dirty="0"/>
              <a:t>		</a:t>
            </a:r>
          </a:p>
          <a:p>
            <a:pPr eaLnBrk="1" hangingPunct="1">
              <a:lnSpc>
                <a:spcPct val="80000"/>
              </a:lnSpc>
              <a:buFontTx/>
              <a:buNone/>
            </a:pPr>
            <a:r>
              <a:rPr lang="tr-TR" sz="1400" dirty="0"/>
              <a:t>		Burada raporlanmayan, idarenin menfaatlerine zarar veren herhangi bir husus hakkında bilgim olmadığını beyan ederim. </a:t>
            </a:r>
          </a:p>
          <a:p>
            <a:pPr eaLnBrk="1" hangingPunct="1">
              <a:lnSpc>
                <a:spcPct val="80000"/>
              </a:lnSpc>
              <a:buFontTx/>
              <a:buNone/>
            </a:pPr>
            <a:r>
              <a:rPr lang="tr-TR" sz="1400" dirty="0"/>
              <a:t/>
            </a:r>
            <a:br>
              <a:rPr lang="tr-TR" sz="1400" dirty="0"/>
            </a:br>
            <a:r>
              <a:rPr lang="tr-TR" sz="1400" dirty="0">
                <a:cs typeface="Times New Roman" pitchFamily="18" charset="0"/>
              </a:rPr>
              <a:t>								             	               Yığılca </a:t>
            </a:r>
            <a:r>
              <a:rPr lang="tr-TR" sz="1400" dirty="0" smtClean="0">
                <a:cs typeface="Times New Roman" pitchFamily="18" charset="0"/>
              </a:rPr>
              <a:t>21/03/2023</a:t>
            </a:r>
            <a:endParaRPr lang="tr-TR" sz="1400" dirty="0">
              <a:cs typeface="Times New Roman" pitchFamily="18" charset="0"/>
            </a:endParaRPr>
          </a:p>
          <a:p>
            <a:pPr algn="just" eaLnBrk="1" hangingPunct="1">
              <a:lnSpc>
                <a:spcPct val="80000"/>
              </a:lnSpc>
              <a:buFontTx/>
              <a:buNone/>
            </a:pPr>
            <a:endParaRPr lang="tr-TR" sz="1400" dirty="0">
              <a:cs typeface="Times New Roman" pitchFamily="18" charset="0"/>
            </a:endParaRPr>
          </a:p>
          <a:p>
            <a:pPr algn="just" eaLnBrk="1" hangingPunct="1">
              <a:lnSpc>
                <a:spcPct val="80000"/>
              </a:lnSpc>
              <a:buFontTx/>
              <a:buNone/>
            </a:pPr>
            <a:endParaRPr lang="tr-TR" sz="1400" dirty="0">
              <a:cs typeface="Times New Roman" pitchFamily="18" charset="0"/>
            </a:endParaRPr>
          </a:p>
          <a:p>
            <a:pPr eaLnBrk="1" hangingPunct="1">
              <a:lnSpc>
                <a:spcPct val="80000"/>
              </a:lnSpc>
              <a:buFontTx/>
              <a:buNone/>
            </a:pPr>
            <a:r>
              <a:rPr lang="tr-TR" sz="1400" dirty="0">
                <a:cs typeface="Times New Roman" pitchFamily="18" charset="0"/>
              </a:rPr>
              <a:t>                                                                                   Rasim ÇAM					      Belediye Başkanı</a:t>
            </a:r>
            <a:endParaRPr lang="tr-TR" sz="1400" dirty="0"/>
          </a:p>
          <a:p>
            <a:pPr algn="just" eaLnBrk="1" hangingPunct="1">
              <a:lnSpc>
                <a:spcPct val="80000"/>
              </a:lnSpc>
              <a:buFontTx/>
              <a:buNone/>
            </a:pPr>
            <a:endParaRPr lang="tr-TR" sz="1400" dirty="0"/>
          </a:p>
        </p:txBody>
      </p:sp>
      <p:sp>
        <p:nvSpPr>
          <p:cNvPr id="27651" name="Rectangle 21"/>
          <p:cNvSpPr>
            <a:spLocks noChangeArrowheads="1"/>
          </p:cNvSpPr>
          <p:nvPr/>
        </p:nvSpPr>
        <p:spPr bwMode="auto">
          <a:xfrm>
            <a:off x="5805488" y="323850"/>
            <a:ext cx="792162" cy="360363"/>
          </a:xfrm>
          <a:prstGeom prst="rect">
            <a:avLst/>
          </a:prstGeom>
          <a:noFill/>
          <a:ln w="9525">
            <a:noFill/>
            <a:miter lim="800000"/>
            <a:headEnd/>
            <a:tailEnd/>
          </a:ln>
        </p:spPr>
        <p:txBody>
          <a:bodyPr/>
          <a:lstStyle/>
          <a:p>
            <a:pPr marL="342900" indent="-342900" algn="just">
              <a:lnSpc>
                <a:spcPct val="80000"/>
              </a:lnSpc>
              <a:spcBef>
                <a:spcPct val="20000"/>
              </a:spcBef>
            </a:pPr>
            <a:r>
              <a:rPr lang="tr-TR" sz="1400" b="1"/>
              <a:t>EK-2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33375" y="684213"/>
            <a:ext cx="6172200" cy="1036637"/>
          </a:xfrm>
        </p:spPr>
        <p:txBody>
          <a:bodyPr/>
          <a:lstStyle/>
          <a:p>
            <a:pPr algn="l" eaLnBrk="1" hangingPunct="1"/>
            <a:r>
              <a:rPr lang="tr-TR" sz="2400"/>
              <a:t>	SUNUŞ</a:t>
            </a:r>
          </a:p>
        </p:txBody>
      </p:sp>
      <p:sp>
        <p:nvSpPr>
          <p:cNvPr id="4099" name="Rectangle 3"/>
          <p:cNvSpPr>
            <a:spLocks noGrp="1" noChangeArrowheads="1"/>
          </p:cNvSpPr>
          <p:nvPr>
            <p:ph type="body" idx="1"/>
          </p:nvPr>
        </p:nvSpPr>
        <p:spPr>
          <a:xfrm>
            <a:off x="333375" y="1619250"/>
            <a:ext cx="6048375" cy="7275513"/>
          </a:xfrm>
        </p:spPr>
        <p:txBody>
          <a:bodyPr/>
          <a:lstStyle/>
          <a:p>
            <a:pPr eaLnBrk="1" hangingPunct="1">
              <a:lnSpc>
                <a:spcPct val="80000"/>
              </a:lnSpc>
              <a:buFontTx/>
              <a:buNone/>
            </a:pPr>
            <a:r>
              <a:rPr lang="tr-TR" sz="1400" dirty="0"/>
              <a:t>		</a:t>
            </a:r>
          </a:p>
          <a:p>
            <a:pPr eaLnBrk="1" hangingPunct="1">
              <a:lnSpc>
                <a:spcPct val="80000"/>
              </a:lnSpc>
            </a:pPr>
            <a:r>
              <a:rPr lang="tr-TR" sz="1400" dirty="0"/>
              <a:t>	</a:t>
            </a:r>
            <a:r>
              <a:rPr lang="tr-TR" sz="1200" dirty="0"/>
              <a:t> </a:t>
            </a:r>
            <a:r>
              <a:rPr lang="tr-TR" sz="1600" dirty="0"/>
              <a:t>Yıllardır dile getirilen ancak eyleme dönüştürülemeyen merkezi idarenin yeniden yapılandırılması, yetki ve sorumluluğun yerel idare ile paylaşılıp ülke kaynaklarının mahalli idarelerce yerinden ve verimli kullanılarak daha çok hizmet üretilmesine yönelik düşünceler eyleme dönüştürülerek yasal düzenlemelere başlanmış ve hayli mesafe alınmıştır. </a:t>
            </a:r>
          </a:p>
          <a:p>
            <a:pPr eaLnBrk="1" hangingPunct="1">
              <a:lnSpc>
                <a:spcPct val="80000"/>
              </a:lnSpc>
            </a:pPr>
            <a:r>
              <a:rPr lang="tr-TR" sz="1600" dirty="0"/>
              <a:t>Belediye başkanları olarak biz bu gelişmelerden memnun olmakta ve hizmetlerimizi istekli ve geliştirerek sürdürmekteyiz. </a:t>
            </a:r>
          </a:p>
          <a:p>
            <a:pPr eaLnBrk="1" hangingPunct="1">
              <a:lnSpc>
                <a:spcPct val="80000"/>
              </a:lnSpc>
            </a:pPr>
            <a:r>
              <a:rPr lang="tr-TR" sz="1600" dirty="0"/>
              <a:t>Hizmetlerimizi yaparken ana gayemiz hizmeti alan halkımızın memnuniyetinin ön planda tutulması,  gelecek nesillerimize daha iyi bir yaşama ortamı hazırlamak, insanları daha mutlu etmektir. Sonuç olarak bizim bir noktaya taşıyacağımız hizmetleri bizden sonraki nesiller geliştirerek devam ettirecek ve bu suretle beldemize katılacak yeni hizmetler ilçemizin ve dolayısıyla ülkemizin gelişmesi bakımından bizim en önemli kazancımız olacaktır.</a:t>
            </a:r>
          </a:p>
          <a:p>
            <a:pPr eaLnBrk="1" hangingPunct="1">
              <a:lnSpc>
                <a:spcPct val="80000"/>
              </a:lnSpc>
            </a:pPr>
            <a:r>
              <a:rPr lang="tr-TR" sz="1600" dirty="0"/>
              <a:t>5393 sayılı Belediye Kanununun 56. maddesi ve 5018 sayılı Kamu Mali Yönetimi ve kontrol kanununun 41. maddesine göre hazırladığımız </a:t>
            </a:r>
            <a:r>
              <a:rPr lang="tr-TR" sz="1600" dirty="0" smtClean="0"/>
              <a:t>2022 </a:t>
            </a:r>
            <a:r>
              <a:rPr lang="tr-TR" sz="1600" dirty="0"/>
              <a:t>yılı faaliyetimizin ilçemizin gelişmesinde önemli bir yeri olacağını düşünüyor ve saygılar sunuyorum.</a:t>
            </a:r>
          </a:p>
          <a:p>
            <a:pPr eaLnBrk="1" hangingPunct="1">
              <a:lnSpc>
                <a:spcPct val="80000"/>
              </a:lnSpc>
            </a:pPr>
            <a:endParaRPr lang="tr-TR" sz="700" dirty="0"/>
          </a:p>
          <a:p>
            <a:pPr eaLnBrk="1" hangingPunct="1">
              <a:lnSpc>
                <a:spcPct val="80000"/>
              </a:lnSpc>
              <a:buFontTx/>
              <a:buNone/>
            </a:pPr>
            <a:endParaRPr lang="tr-TR" sz="700" dirty="0"/>
          </a:p>
          <a:p>
            <a:pPr eaLnBrk="1" hangingPunct="1">
              <a:lnSpc>
                <a:spcPct val="80000"/>
              </a:lnSpc>
              <a:buFontTx/>
              <a:buNone/>
            </a:pPr>
            <a:endParaRPr lang="tr-TR" sz="700" dirty="0"/>
          </a:p>
          <a:p>
            <a:pPr eaLnBrk="1" hangingPunct="1">
              <a:lnSpc>
                <a:spcPct val="80000"/>
              </a:lnSpc>
              <a:buFontTx/>
              <a:buNone/>
            </a:pPr>
            <a:endParaRPr lang="tr-TR" sz="700" dirty="0"/>
          </a:p>
          <a:p>
            <a:pPr algn="ctr" eaLnBrk="1" hangingPunct="1">
              <a:lnSpc>
                <a:spcPct val="80000"/>
              </a:lnSpc>
              <a:buFontTx/>
              <a:buNone/>
            </a:pPr>
            <a:r>
              <a:rPr lang="tr-TR" sz="700" dirty="0"/>
              <a:t>					                         </a:t>
            </a:r>
            <a:r>
              <a:rPr lang="tr-TR" sz="1600" dirty="0"/>
              <a:t>Rasim ÇAM</a:t>
            </a:r>
          </a:p>
          <a:p>
            <a:pPr algn="ctr" eaLnBrk="1" hangingPunct="1">
              <a:lnSpc>
                <a:spcPct val="80000"/>
              </a:lnSpc>
              <a:buFontTx/>
              <a:buNone/>
            </a:pPr>
            <a:r>
              <a:rPr lang="tr-TR" sz="1600" dirty="0"/>
              <a:t>				                           Belediye Başkanı</a:t>
            </a:r>
          </a:p>
          <a:p>
            <a:pPr eaLnBrk="1" hangingPunct="1">
              <a:lnSpc>
                <a:spcPct val="80000"/>
              </a:lnSpc>
              <a:buFontTx/>
              <a:buNone/>
            </a:pPr>
            <a:endParaRPr lang="tr-TR" sz="1600" dirty="0"/>
          </a:p>
          <a:p>
            <a:pPr eaLnBrk="1" hangingPunct="1">
              <a:lnSpc>
                <a:spcPct val="80000"/>
              </a:lnSpc>
              <a:buFontTx/>
              <a:buNone/>
            </a:pPr>
            <a:endParaRPr lang="tr-TR" sz="16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400" dirty="0"/>
          </a:p>
          <a:p>
            <a:pPr eaLnBrk="1" hangingPunct="1">
              <a:lnSpc>
                <a:spcPct val="80000"/>
              </a:lnSpc>
              <a:buFontTx/>
              <a:buNone/>
            </a:pPr>
            <a:endParaRPr lang="tr-TR" sz="1400" dirty="0"/>
          </a:p>
          <a:p>
            <a:pPr eaLnBrk="1" hangingPunct="1">
              <a:lnSpc>
                <a:spcPct val="80000"/>
              </a:lnSpc>
              <a:buFontTx/>
              <a:buNone/>
            </a:pPr>
            <a:endParaRPr lang="tr-TR" sz="1400" dirty="0"/>
          </a:p>
          <a:p>
            <a:pPr eaLnBrk="1" hangingPunct="1">
              <a:lnSpc>
                <a:spcPct val="80000"/>
              </a:lnSpc>
              <a:buFontTx/>
              <a:buNone/>
            </a:pPr>
            <a:endParaRPr lang="tr-TR" sz="1400" dirty="0"/>
          </a:p>
          <a:p>
            <a:pPr eaLnBrk="1" hangingPunct="1">
              <a:lnSpc>
                <a:spcPct val="80000"/>
              </a:lnSpc>
              <a:buFontTx/>
              <a:buNone/>
            </a:pPr>
            <a:endParaRPr lang="tr-TR"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42900" y="366713"/>
            <a:ext cx="6172200" cy="844550"/>
          </a:xfrm>
        </p:spPr>
        <p:txBody>
          <a:bodyPr/>
          <a:lstStyle/>
          <a:p>
            <a:pPr eaLnBrk="1" hangingPunct="1"/>
            <a:r>
              <a:rPr lang="tr-TR" sz="2400"/>
              <a:t>İÇİNDEKİLER</a:t>
            </a:r>
          </a:p>
        </p:txBody>
      </p:sp>
      <p:sp>
        <p:nvSpPr>
          <p:cNvPr id="5123" name="Rectangle 3"/>
          <p:cNvSpPr>
            <a:spLocks noGrp="1" noChangeArrowheads="1"/>
          </p:cNvSpPr>
          <p:nvPr>
            <p:ph type="body" idx="1"/>
          </p:nvPr>
        </p:nvSpPr>
        <p:spPr>
          <a:xfrm>
            <a:off x="333375" y="1500188"/>
            <a:ext cx="6335713" cy="6816725"/>
          </a:xfrm>
        </p:spPr>
        <p:txBody>
          <a:bodyPr/>
          <a:lstStyle/>
          <a:p>
            <a:pPr eaLnBrk="1" hangingPunct="1">
              <a:lnSpc>
                <a:spcPct val="80000"/>
              </a:lnSpc>
              <a:buFontTx/>
              <a:buNone/>
            </a:pPr>
            <a:endParaRPr lang="tr-TR" sz="1200"/>
          </a:p>
          <a:p>
            <a:pPr eaLnBrk="1" hangingPunct="1">
              <a:lnSpc>
                <a:spcPct val="80000"/>
              </a:lnSpc>
              <a:buFontTx/>
              <a:buNone/>
            </a:pPr>
            <a:r>
              <a:rPr lang="tr-TR" sz="1400"/>
              <a:t>	I- GENEL BİLGİLER ……………………………….	2</a:t>
            </a:r>
          </a:p>
          <a:p>
            <a:pPr eaLnBrk="1" hangingPunct="1">
              <a:lnSpc>
                <a:spcPct val="80000"/>
              </a:lnSpc>
              <a:buFontTx/>
              <a:buNone/>
            </a:pPr>
            <a:r>
              <a:rPr lang="tr-TR" sz="1400"/>
              <a:t>	A- Misyon ve Vizyon ……………………………….	2</a:t>
            </a:r>
          </a:p>
          <a:p>
            <a:pPr eaLnBrk="1" hangingPunct="1">
              <a:lnSpc>
                <a:spcPct val="80000"/>
              </a:lnSpc>
              <a:buFontTx/>
              <a:buNone/>
            </a:pPr>
            <a:r>
              <a:rPr lang="tr-TR" sz="1400"/>
              <a:t>	B- Yetki, Görev ve Sorumluluklar …………………	2</a:t>
            </a:r>
          </a:p>
          <a:p>
            <a:pPr eaLnBrk="1" hangingPunct="1">
              <a:lnSpc>
                <a:spcPct val="80000"/>
              </a:lnSpc>
              <a:buFontTx/>
              <a:buNone/>
            </a:pPr>
            <a:r>
              <a:rPr lang="tr-TR" sz="1400"/>
              <a:t>	C- İdareye İlişkin Bilgiler …………………………..	3</a:t>
            </a:r>
          </a:p>
          <a:p>
            <a:pPr eaLnBrk="1" hangingPunct="1">
              <a:lnSpc>
                <a:spcPct val="80000"/>
              </a:lnSpc>
              <a:buFontTx/>
              <a:buNone/>
            </a:pPr>
            <a:r>
              <a:rPr lang="tr-TR" sz="1400"/>
              <a:t>      		1- Fiziksel Yapı …………………………….	3</a:t>
            </a:r>
          </a:p>
          <a:p>
            <a:pPr eaLnBrk="1" hangingPunct="1">
              <a:lnSpc>
                <a:spcPct val="80000"/>
              </a:lnSpc>
              <a:buFontTx/>
              <a:buNone/>
            </a:pPr>
            <a:r>
              <a:rPr lang="tr-TR" sz="1400"/>
              <a:t>      		2- Örgüt Yapısı …………………………….	4</a:t>
            </a:r>
          </a:p>
          <a:p>
            <a:pPr eaLnBrk="1" hangingPunct="1">
              <a:lnSpc>
                <a:spcPct val="80000"/>
              </a:lnSpc>
              <a:buFontTx/>
              <a:buNone/>
            </a:pPr>
            <a:r>
              <a:rPr lang="tr-TR" sz="1400"/>
              <a:t>      		3- Bilgi ve Teknolojik Kaynaklar  …………	6</a:t>
            </a:r>
          </a:p>
          <a:p>
            <a:pPr eaLnBrk="1" hangingPunct="1">
              <a:lnSpc>
                <a:spcPct val="80000"/>
              </a:lnSpc>
              <a:buFontTx/>
              <a:buNone/>
            </a:pPr>
            <a:r>
              <a:rPr lang="tr-TR" sz="1400"/>
              <a:t>     		4- İnsan Kaynakları ………………………..	6-7</a:t>
            </a:r>
          </a:p>
          <a:p>
            <a:pPr eaLnBrk="1" hangingPunct="1">
              <a:lnSpc>
                <a:spcPct val="80000"/>
              </a:lnSpc>
              <a:buFontTx/>
              <a:buNone/>
            </a:pPr>
            <a:r>
              <a:rPr lang="tr-TR" sz="1400"/>
              <a:t>      		5- Sunulan Hizmetler ………………………	8</a:t>
            </a:r>
          </a:p>
          <a:p>
            <a:pPr eaLnBrk="1" hangingPunct="1">
              <a:lnSpc>
                <a:spcPct val="80000"/>
              </a:lnSpc>
              <a:buFontTx/>
              <a:buNone/>
            </a:pPr>
            <a:r>
              <a:rPr lang="tr-TR" sz="1400"/>
              <a:t>      		6- Yönetim ve İç Kontrol Sistemi  ………...	21</a:t>
            </a:r>
          </a:p>
          <a:p>
            <a:pPr eaLnBrk="1" hangingPunct="1">
              <a:lnSpc>
                <a:spcPct val="80000"/>
              </a:lnSpc>
              <a:buFontTx/>
              <a:buNone/>
            </a:pPr>
            <a:r>
              <a:rPr lang="tr-TR" sz="1400"/>
              <a:t>	II- AMAÇ ve HEDEFLER ………………………….	22</a:t>
            </a:r>
          </a:p>
          <a:p>
            <a:pPr eaLnBrk="1" hangingPunct="1">
              <a:lnSpc>
                <a:spcPct val="80000"/>
              </a:lnSpc>
              <a:buFontTx/>
              <a:buNone/>
            </a:pPr>
            <a:r>
              <a:rPr lang="tr-TR" sz="1400"/>
              <a:t>	A- Belediyenin Amaç ve Hedefleri ……………….	22</a:t>
            </a:r>
          </a:p>
          <a:p>
            <a:pPr eaLnBrk="1" hangingPunct="1">
              <a:lnSpc>
                <a:spcPct val="80000"/>
              </a:lnSpc>
              <a:buFontTx/>
              <a:buNone/>
            </a:pPr>
            <a:r>
              <a:rPr lang="tr-TR" sz="1400"/>
              <a:t>	B- Temel Politikalar ve Öncelikler ………………..	22</a:t>
            </a:r>
          </a:p>
          <a:p>
            <a:pPr eaLnBrk="1" hangingPunct="1">
              <a:lnSpc>
                <a:spcPct val="80000"/>
              </a:lnSpc>
              <a:buFontTx/>
              <a:buNone/>
            </a:pPr>
            <a:r>
              <a:rPr lang="tr-TR" sz="1400"/>
              <a:t>	III- FAALİYETLERE İLİŞKİN BİLGİ VE  </a:t>
            </a:r>
          </a:p>
          <a:p>
            <a:pPr eaLnBrk="1" hangingPunct="1">
              <a:lnSpc>
                <a:spcPct val="80000"/>
              </a:lnSpc>
              <a:buFontTx/>
              <a:buNone/>
            </a:pPr>
            <a:r>
              <a:rPr lang="tr-TR" sz="1400"/>
              <a:t>            DEĞERLENDİRMELER …………………………..	23</a:t>
            </a:r>
          </a:p>
          <a:p>
            <a:pPr eaLnBrk="1" hangingPunct="1">
              <a:lnSpc>
                <a:spcPct val="80000"/>
              </a:lnSpc>
              <a:buFontTx/>
              <a:buNone/>
            </a:pPr>
            <a:r>
              <a:rPr lang="tr-TR" sz="1400"/>
              <a:t>	A- Mali Bilgiler ………………………………………	23</a:t>
            </a:r>
          </a:p>
          <a:p>
            <a:pPr eaLnBrk="1" hangingPunct="1">
              <a:lnSpc>
                <a:spcPct val="80000"/>
              </a:lnSpc>
              <a:buFontTx/>
              <a:buNone/>
            </a:pPr>
            <a:r>
              <a:rPr lang="tr-TR" sz="1400"/>
              <a:t>      		1- Bütçe Uygulama Sonuçları ……………	23-24</a:t>
            </a:r>
          </a:p>
          <a:p>
            <a:pPr eaLnBrk="1" hangingPunct="1">
              <a:lnSpc>
                <a:spcPct val="80000"/>
              </a:lnSpc>
              <a:buFontTx/>
              <a:buNone/>
            </a:pPr>
            <a:r>
              <a:rPr lang="tr-TR" sz="1400"/>
              <a:t>      		2- Temel Mali Tablolara İlişkin Açıklamalar	25</a:t>
            </a:r>
          </a:p>
          <a:p>
            <a:pPr eaLnBrk="1" hangingPunct="1">
              <a:lnSpc>
                <a:spcPct val="80000"/>
              </a:lnSpc>
              <a:buFontTx/>
              <a:buNone/>
            </a:pPr>
            <a:r>
              <a:rPr lang="tr-TR" sz="1400"/>
              <a:t>      		3- Mali Denetim Sonuçları  ……………….	26</a:t>
            </a:r>
          </a:p>
          <a:p>
            <a:pPr eaLnBrk="1" hangingPunct="1">
              <a:lnSpc>
                <a:spcPct val="80000"/>
              </a:lnSpc>
              <a:buFontTx/>
              <a:buNone/>
            </a:pPr>
            <a:r>
              <a:rPr lang="tr-TR" sz="1400"/>
              <a:t>	B- Performans Bilgileri …………………………….	27</a:t>
            </a:r>
          </a:p>
          <a:p>
            <a:pPr eaLnBrk="1" hangingPunct="1">
              <a:lnSpc>
                <a:spcPct val="80000"/>
              </a:lnSpc>
              <a:buFontTx/>
              <a:buNone/>
            </a:pPr>
            <a:r>
              <a:rPr lang="tr-TR" sz="1400"/>
              <a:t>	IV- KURUMSAL KABİLİYET VE KAPASİTENİN </a:t>
            </a:r>
          </a:p>
          <a:p>
            <a:pPr eaLnBrk="1" hangingPunct="1">
              <a:lnSpc>
                <a:spcPct val="80000"/>
              </a:lnSpc>
              <a:buFontTx/>
              <a:buNone/>
            </a:pPr>
            <a:r>
              <a:rPr lang="tr-TR" sz="1400"/>
              <a:t>            DEĞERLENDİRİLMESİ …………………………..	27</a:t>
            </a:r>
          </a:p>
          <a:p>
            <a:pPr eaLnBrk="1" hangingPunct="1">
              <a:lnSpc>
                <a:spcPct val="80000"/>
              </a:lnSpc>
              <a:buFontTx/>
              <a:buNone/>
            </a:pPr>
            <a:r>
              <a:rPr lang="tr-TR" sz="1400"/>
              <a:t>      	A- Üstünlükler ……………………………………...	27</a:t>
            </a:r>
          </a:p>
          <a:p>
            <a:pPr eaLnBrk="1" hangingPunct="1">
              <a:lnSpc>
                <a:spcPct val="80000"/>
              </a:lnSpc>
              <a:buFontTx/>
              <a:buNone/>
            </a:pPr>
            <a:r>
              <a:rPr lang="tr-TR" sz="1400"/>
              <a:t>       B-  Zayıflıklar ……………………………………….	27</a:t>
            </a:r>
          </a:p>
          <a:p>
            <a:pPr eaLnBrk="1" hangingPunct="1">
              <a:lnSpc>
                <a:spcPct val="80000"/>
              </a:lnSpc>
              <a:buFontTx/>
              <a:buNone/>
            </a:pPr>
            <a:r>
              <a:rPr lang="tr-TR" sz="1400"/>
              <a:t>	V- ÖNERİ VE TEDBİRLER ……………………….	28</a:t>
            </a:r>
          </a:p>
          <a:p>
            <a:pPr eaLnBrk="1" hangingPunct="1">
              <a:lnSpc>
                <a:spcPct val="80000"/>
              </a:lnSpc>
              <a:buFontTx/>
              <a:buNone/>
            </a:pPr>
            <a:r>
              <a:rPr lang="tr-TR" sz="1400"/>
              <a:t>	EKLER</a:t>
            </a:r>
          </a:p>
          <a:p>
            <a:pPr lvl="1" eaLnBrk="1" hangingPunct="1">
              <a:lnSpc>
                <a:spcPct val="80000"/>
              </a:lnSpc>
              <a:buFontTx/>
              <a:buNone/>
            </a:pPr>
            <a:r>
              <a:rPr lang="tr-TR" sz="1200"/>
              <a:t>	</a:t>
            </a:r>
            <a:r>
              <a:rPr lang="tr-TR" sz="1400"/>
              <a:t>EK 1- Mali Mali Hizmetler Birimi Yöneticisinin Beyanı</a:t>
            </a:r>
          </a:p>
          <a:p>
            <a:pPr lvl="1" eaLnBrk="1" hangingPunct="1">
              <a:lnSpc>
                <a:spcPct val="80000"/>
              </a:lnSpc>
              <a:buFontTx/>
              <a:buNone/>
            </a:pPr>
            <a:r>
              <a:rPr lang="tr-TR" sz="1400"/>
              <a:t>	EK 2- İç Kontrol Güvence Beyanı (Üst Yönetici)</a:t>
            </a:r>
          </a:p>
          <a:p>
            <a:pPr lvl="1" eaLnBrk="1" hangingPunct="1">
              <a:lnSpc>
                <a:spcPct val="80000"/>
              </a:lnSpc>
              <a:buFontTx/>
              <a:buNone/>
            </a:pPr>
            <a:r>
              <a:rPr lang="tr-TR" sz="1400"/>
              <a:t>	</a:t>
            </a:r>
            <a:endParaRPr lang="tr-TR" sz="1200"/>
          </a:p>
          <a:p>
            <a:pPr eaLnBrk="1" hangingPunct="1">
              <a:lnSpc>
                <a:spcPct val="80000"/>
              </a:lnSpc>
              <a:buFontTx/>
              <a:buNone/>
            </a:pPr>
            <a:endParaRPr lang="tr-TR" sz="1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60350" y="0"/>
            <a:ext cx="6181725" cy="792163"/>
          </a:xfrm>
        </p:spPr>
        <p:txBody>
          <a:bodyPr/>
          <a:lstStyle/>
          <a:p>
            <a:pPr algn="l" eaLnBrk="1" hangingPunct="1"/>
            <a:r>
              <a:rPr lang="tr-TR" sz="2000" b="1"/>
              <a:t>I- </a:t>
            </a:r>
            <a:r>
              <a:rPr lang="tr-TR" sz="2000" b="1">
                <a:cs typeface="Times New Roman" pitchFamily="18" charset="0"/>
              </a:rPr>
              <a:t>GENEL BİLGİLER</a:t>
            </a:r>
          </a:p>
        </p:txBody>
      </p:sp>
      <p:sp>
        <p:nvSpPr>
          <p:cNvPr id="6147" name="Rectangle 3"/>
          <p:cNvSpPr>
            <a:spLocks noGrp="1" noChangeArrowheads="1"/>
          </p:cNvSpPr>
          <p:nvPr>
            <p:ph type="body" idx="1"/>
          </p:nvPr>
        </p:nvSpPr>
        <p:spPr>
          <a:xfrm>
            <a:off x="260350" y="611188"/>
            <a:ext cx="6597650" cy="4968875"/>
          </a:xfrm>
        </p:spPr>
        <p:txBody>
          <a:bodyPr/>
          <a:lstStyle/>
          <a:p>
            <a:pPr algn="just" eaLnBrk="1" hangingPunct="1">
              <a:lnSpc>
                <a:spcPct val="80000"/>
              </a:lnSpc>
              <a:buFontTx/>
              <a:buNone/>
            </a:pPr>
            <a:r>
              <a:rPr lang="tr-TR" sz="1800" b="1"/>
              <a:t>A- Misyon ve Vizyon</a:t>
            </a:r>
          </a:p>
          <a:p>
            <a:pPr eaLnBrk="1" hangingPunct="1">
              <a:lnSpc>
                <a:spcPct val="80000"/>
              </a:lnSpc>
              <a:buFontTx/>
              <a:buNone/>
            </a:pPr>
            <a:r>
              <a:rPr lang="tr-TR"/>
              <a:t>	</a:t>
            </a:r>
            <a:r>
              <a:rPr lang="tr-TR" sz="1400" u="sng"/>
              <a:t>Misyonumuz ;</a:t>
            </a:r>
          </a:p>
          <a:p>
            <a:pPr eaLnBrk="1" hangingPunct="1">
              <a:lnSpc>
                <a:spcPct val="80000"/>
              </a:lnSpc>
              <a:buFontTx/>
              <a:buNone/>
            </a:pPr>
            <a:endParaRPr lang="tr-TR" sz="1400" u="sng"/>
          </a:p>
          <a:p>
            <a:pPr eaLnBrk="1" hangingPunct="1">
              <a:lnSpc>
                <a:spcPct val="80000"/>
              </a:lnSpc>
            </a:pPr>
            <a:r>
              <a:rPr lang="tr-TR" sz="1400"/>
              <a:t>İlçemiz ve İlçe halkına en iyi hizmeti vermek ve kent medeniyetimizi kendi kültürü içinde kalarak gelişmiş medeniyetler seviyesine çıkarmak.</a:t>
            </a:r>
          </a:p>
          <a:p>
            <a:pPr eaLnBrk="1" hangingPunct="1">
              <a:lnSpc>
                <a:spcPct val="80000"/>
              </a:lnSpc>
              <a:buFontTx/>
              <a:buNone/>
            </a:pPr>
            <a:r>
              <a:rPr lang="tr-TR" sz="1400">
                <a:cs typeface="Times New Roman" pitchFamily="18" charset="0"/>
              </a:rPr>
              <a:t>	</a:t>
            </a:r>
          </a:p>
          <a:p>
            <a:pPr eaLnBrk="1" hangingPunct="1">
              <a:lnSpc>
                <a:spcPct val="80000"/>
              </a:lnSpc>
              <a:buFontTx/>
              <a:buNone/>
            </a:pPr>
            <a:r>
              <a:rPr lang="tr-TR" sz="1400">
                <a:cs typeface="Times New Roman" pitchFamily="18" charset="0"/>
              </a:rPr>
              <a:t>	</a:t>
            </a:r>
            <a:r>
              <a:rPr lang="tr-TR" sz="1400" u="sng">
                <a:cs typeface="Times New Roman" pitchFamily="18" charset="0"/>
              </a:rPr>
              <a:t>Vizyonumuz ;</a:t>
            </a:r>
          </a:p>
          <a:p>
            <a:pPr eaLnBrk="1" hangingPunct="1">
              <a:lnSpc>
                <a:spcPct val="80000"/>
              </a:lnSpc>
              <a:buFontTx/>
              <a:buNone/>
            </a:pPr>
            <a:endParaRPr lang="tr-TR" sz="1400">
              <a:cs typeface="Times New Roman" pitchFamily="18" charset="0"/>
            </a:endParaRPr>
          </a:p>
          <a:p>
            <a:pPr eaLnBrk="1" hangingPunct="1">
              <a:lnSpc>
                <a:spcPct val="80000"/>
              </a:lnSpc>
            </a:pPr>
            <a:r>
              <a:rPr lang="tr-TR" sz="1400">
                <a:cs typeface="Times New Roman" pitchFamily="18" charset="0"/>
              </a:rPr>
              <a:t>Katılımcı, şeffaf ve açık bir yönetim anlayışı.</a:t>
            </a:r>
            <a:endParaRPr lang="tr-TR" sz="1400"/>
          </a:p>
          <a:p>
            <a:pPr eaLnBrk="1" hangingPunct="1">
              <a:lnSpc>
                <a:spcPct val="80000"/>
              </a:lnSpc>
            </a:pPr>
            <a:endParaRPr lang="tr-TR" sz="1400"/>
          </a:p>
          <a:p>
            <a:pPr eaLnBrk="1" hangingPunct="1">
              <a:lnSpc>
                <a:spcPct val="80000"/>
              </a:lnSpc>
            </a:pPr>
            <a:r>
              <a:rPr lang="tr-TR" sz="1400"/>
              <a:t>İlçemizi turizm yönünden tanıtımına katkıda bulunmak.   </a:t>
            </a:r>
          </a:p>
          <a:p>
            <a:pPr eaLnBrk="1" hangingPunct="1">
              <a:lnSpc>
                <a:spcPct val="80000"/>
              </a:lnSpc>
            </a:pPr>
            <a:endParaRPr lang="tr-TR" sz="1400"/>
          </a:p>
          <a:p>
            <a:pPr eaLnBrk="1" hangingPunct="1">
              <a:lnSpc>
                <a:spcPct val="80000"/>
              </a:lnSpc>
            </a:pPr>
            <a:r>
              <a:rPr lang="tr-TR" sz="1400"/>
              <a:t>Çevreye duyarlı olmak.</a:t>
            </a:r>
          </a:p>
          <a:p>
            <a:pPr eaLnBrk="1" hangingPunct="1">
              <a:lnSpc>
                <a:spcPct val="80000"/>
              </a:lnSpc>
            </a:pPr>
            <a:endParaRPr lang="tr-TR" sz="1400"/>
          </a:p>
          <a:p>
            <a:pPr eaLnBrk="1" hangingPunct="1">
              <a:lnSpc>
                <a:spcPct val="80000"/>
              </a:lnSpc>
            </a:pPr>
            <a:r>
              <a:rPr lang="tr-TR" sz="1400"/>
              <a:t>Ülkemizin en iyi doğal kaynaklarına sahip yerlerinden biri olan ilçemizi planlı bir turizmle dışarıya açmak.</a:t>
            </a:r>
          </a:p>
          <a:p>
            <a:pPr eaLnBrk="1" hangingPunct="1">
              <a:lnSpc>
                <a:spcPct val="80000"/>
              </a:lnSpc>
            </a:pPr>
            <a:endParaRPr lang="tr-TR" sz="1400"/>
          </a:p>
          <a:p>
            <a:pPr eaLnBrk="1" hangingPunct="1">
              <a:lnSpc>
                <a:spcPct val="80000"/>
              </a:lnSpc>
            </a:pPr>
            <a:r>
              <a:rPr lang="tr-TR" sz="1400"/>
              <a:t>Bütün bunların etkisiyle birlikte kendini her alanda yetiştirmiş eğitimli bir nesil yetiştirmek. </a:t>
            </a:r>
          </a:p>
          <a:p>
            <a:pPr eaLnBrk="1" hangingPunct="1">
              <a:lnSpc>
                <a:spcPct val="80000"/>
              </a:lnSpc>
            </a:pPr>
            <a:endParaRPr lang="tr-TR" sz="1400"/>
          </a:p>
          <a:p>
            <a:pPr eaLnBrk="1" hangingPunct="1">
              <a:lnSpc>
                <a:spcPct val="80000"/>
              </a:lnSpc>
            </a:pPr>
            <a:endParaRPr lang="tr-TR" sz="1400"/>
          </a:p>
          <a:p>
            <a:pPr eaLnBrk="1" hangingPunct="1">
              <a:lnSpc>
                <a:spcPct val="80000"/>
              </a:lnSpc>
              <a:buFontTx/>
              <a:buNone/>
            </a:pPr>
            <a:endParaRPr lang="tr-TR" sz="1000"/>
          </a:p>
        </p:txBody>
      </p:sp>
      <p:sp>
        <p:nvSpPr>
          <p:cNvPr id="6148" name="Rectangle 4"/>
          <p:cNvSpPr>
            <a:spLocks noChangeArrowheads="1"/>
          </p:cNvSpPr>
          <p:nvPr/>
        </p:nvSpPr>
        <p:spPr bwMode="auto">
          <a:xfrm>
            <a:off x="260350" y="5795963"/>
            <a:ext cx="6597650" cy="3348037"/>
          </a:xfrm>
          <a:prstGeom prst="rect">
            <a:avLst/>
          </a:prstGeom>
          <a:noFill/>
          <a:ln w="9525">
            <a:noFill/>
            <a:miter lim="800000"/>
            <a:headEnd/>
            <a:tailEnd/>
          </a:ln>
        </p:spPr>
        <p:txBody>
          <a:bodyPr/>
          <a:lstStyle/>
          <a:p>
            <a:pPr marL="342900" indent="-342900">
              <a:spcBef>
                <a:spcPct val="20000"/>
              </a:spcBef>
            </a:pPr>
            <a:r>
              <a:rPr lang="tr-TR" sz="1800" b="1"/>
              <a:t>B- Yetki, Görev ve Sorumluluklar</a:t>
            </a:r>
          </a:p>
          <a:p>
            <a:pPr marL="342900" indent="-342900">
              <a:spcBef>
                <a:spcPct val="20000"/>
              </a:spcBef>
            </a:pPr>
            <a:endParaRPr lang="tr-TR" b="1"/>
          </a:p>
          <a:p>
            <a:pPr marL="342900" indent="-342900">
              <a:spcBef>
                <a:spcPct val="20000"/>
              </a:spcBef>
            </a:pPr>
            <a:r>
              <a:rPr lang="tr-TR" sz="1600"/>
              <a:t>	</a:t>
            </a:r>
            <a:r>
              <a:rPr lang="tr-TR" sz="1400"/>
              <a:t>Belediyemiz hizmetlerinin yapılması esnasında 5393 Sayılı Belediye Kanunu, 5018 Sayılı Kamu Mali Yönetim ve Kontrol Kanunu, 4734 Sayılı Kamu İhale Kanunu, 4735 Sayılı Kamu İhaleleri Sözleşmesi Kanunu, 2886 Sayılı Devlet İhale Kanunu ile bunlara ek olarak yayınlanan ilgili yönetmeliklerden yetki alarak hizmetler gerçekleştirilmekte mevzuat gereği belediye meclisine ve gerektiği durumlarda İçişleri Bakanlığı’ na Mali açıdan ise Sayışta’ a hesap verme sorumluluğumuz vardır.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342900" y="395288"/>
            <a:ext cx="6172200" cy="8113712"/>
          </a:xfrm>
        </p:spPr>
        <p:txBody>
          <a:bodyPr/>
          <a:lstStyle/>
          <a:p>
            <a:pPr eaLnBrk="1" hangingPunct="1">
              <a:lnSpc>
                <a:spcPct val="80000"/>
              </a:lnSpc>
              <a:buFontTx/>
              <a:buNone/>
            </a:pPr>
            <a:r>
              <a:rPr lang="tr-TR" sz="2800" b="1" dirty="0"/>
              <a:t>C- İdareye İlişkin Bilgiler</a:t>
            </a:r>
          </a:p>
          <a:p>
            <a:pPr eaLnBrk="1" hangingPunct="1">
              <a:lnSpc>
                <a:spcPct val="80000"/>
              </a:lnSpc>
              <a:buFontTx/>
              <a:buNone/>
            </a:pPr>
            <a:r>
              <a:rPr lang="tr-TR" sz="1400" dirty="0"/>
              <a:t>	</a:t>
            </a:r>
            <a:r>
              <a:rPr lang="tr-TR" sz="2400" b="1" dirty="0"/>
              <a:t>1- Fiziksel Yapı</a:t>
            </a:r>
          </a:p>
          <a:p>
            <a:pPr eaLnBrk="1" hangingPunct="1">
              <a:lnSpc>
                <a:spcPct val="80000"/>
              </a:lnSpc>
              <a:buFontTx/>
              <a:buNone/>
            </a:pPr>
            <a:endParaRPr lang="tr-TR" sz="1600" b="1" dirty="0"/>
          </a:p>
          <a:p>
            <a:pPr eaLnBrk="1" hangingPunct="1">
              <a:lnSpc>
                <a:spcPct val="80000"/>
              </a:lnSpc>
              <a:buFontTx/>
              <a:buNone/>
            </a:pPr>
            <a:r>
              <a:rPr lang="tr-TR" sz="1800" b="1" u="sng" dirty="0"/>
              <a:t>GENEL DURUM	:</a:t>
            </a:r>
          </a:p>
          <a:p>
            <a:pPr eaLnBrk="1" hangingPunct="1">
              <a:lnSpc>
                <a:spcPct val="80000"/>
              </a:lnSpc>
              <a:buFontTx/>
              <a:buNone/>
            </a:pPr>
            <a:r>
              <a:rPr lang="tr-TR" sz="1800" dirty="0"/>
              <a:t>		Belediyemiz alanı 645,75 Hektar, mücavir alanı 109,50 hektar, onaylı imar alanı 140,64 hektar , toplam plansız alanlar (Belediye ve mücavir alanlar dahilinde 614.61 hektardır. İlçemizin ortalama rakımı 350 </a:t>
            </a:r>
            <a:r>
              <a:rPr lang="tr-TR" sz="1800" dirty="0" err="1"/>
              <a:t>mt</a:t>
            </a:r>
            <a:r>
              <a:rPr lang="tr-TR" sz="1800" dirty="0"/>
              <a:t>. </a:t>
            </a:r>
            <a:r>
              <a:rPr lang="tr-TR" sz="1800" dirty="0" err="1"/>
              <a:t>dir</a:t>
            </a:r>
            <a:r>
              <a:rPr lang="tr-TR" sz="1800" dirty="0"/>
              <a:t>. </a:t>
            </a:r>
          </a:p>
          <a:p>
            <a:pPr eaLnBrk="1" hangingPunct="1">
              <a:lnSpc>
                <a:spcPct val="80000"/>
              </a:lnSpc>
              <a:buFontTx/>
              <a:buNone/>
            </a:pPr>
            <a:r>
              <a:rPr lang="tr-TR" sz="1800" dirty="0"/>
              <a:t>		İlçemiz 1904 yılında bucak olarak Düzce’ye bağlanmış,1954 yılında ilçe statüsüne kavuşmuş,1999 yılında Bolu </a:t>
            </a:r>
            <a:r>
              <a:rPr lang="tr-TR" sz="1800" dirty="0" err="1"/>
              <a:t>İli’inden</a:t>
            </a:r>
            <a:r>
              <a:rPr lang="tr-TR" sz="1800" dirty="0"/>
              <a:t> ayrılarak Düzce’nin ilçesi olmuştur.   Adres kayıt sistemine göre </a:t>
            </a:r>
            <a:r>
              <a:rPr lang="tr-TR" sz="1800" dirty="0" smtClean="0"/>
              <a:t>2022 </a:t>
            </a:r>
            <a:r>
              <a:rPr lang="tr-TR" sz="1800" dirty="0"/>
              <a:t>Yılı toplam nüfusumuz </a:t>
            </a:r>
            <a:r>
              <a:rPr lang="tr-TR" sz="1800" dirty="0" smtClean="0"/>
              <a:t>3.024’dür</a:t>
            </a:r>
            <a:r>
              <a:rPr lang="tr-TR" sz="1800" dirty="0"/>
              <a:t>. Yapılan istatistiki bilgilere göre Nüfusumuzun % 51’i erkek, % 49’unu kadınlar oluşturmaktadır. </a:t>
            </a:r>
          </a:p>
          <a:p>
            <a:pPr eaLnBrk="1" hangingPunct="1">
              <a:lnSpc>
                <a:spcPct val="80000"/>
              </a:lnSpc>
              <a:buFontTx/>
              <a:buNone/>
            </a:pPr>
            <a:r>
              <a:rPr lang="tr-TR" sz="1800" dirty="0"/>
              <a:t>      nüfusun un % 99 ’u okur yazar durumdadır.</a:t>
            </a:r>
          </a:p>
          <a:p>
            <a:pPr eaLnBrk="1" hangingPunct="1">
              <a:lnSpc>
                <a:spcPct val="80000"/>
              </a:lnSpc>
              <a:buFontTx/>
              <a:buNone/>
            </a:pPr>
            <a:r>
              <a:rPr lang="tr-TR" sz="1800" b="1" u="sng" dirty="0"/>
              <a:t>YAPI VE TESİS DURUMU	:</a:t>
            </a:r>
          </a:p>
          <a:p>
            <a:pPr eaLnBrk="1" hangingPunct="1">
              <a:lnSpc>
                <a:spcPct val="80000"/>
              </a:lnSpc>
              <a:buFontTx/>
              <a:buNone/>
            </a:pPr>
            <a:r>
              <a:rPr lang="tr-TR" sz="1800" dirty="0"/>
              <a:t>		Belediyemizin mevcut idare binası 2 kat artı bir terastan ibarettir. Belediyemize ait kapalı bir garaj bir şehir parkı, bir kapalı </a:t>
            </a:r>
            <a:r>
              <a:rPr lang="tr-TR" sz="1800" dirty="0" err="1"/>
              <a:t>pazaryeri,ve</a:t>
            </a:r>
            <a:r>
              <a:rPr lang="tr-TR" sz="1800" dirty="0"/>
              <a:t> 26 adet kapalı dükkan bir mezbaha ne eski hizmet binası ve otopark iş merkezi mevcuttur.</a:t>
            </a:r>
          </a:p>
          <a:p>
            <a:pPr eaLnBrk="1" hangingPunct="1">
              <a:lnSpc>
                <a:spcPct val="80000"/>
              </a:lnSpc>
              <a:buFontTx/>
              <a:buNone/>
            </a:pPr>
            <a:r>
              <a:rPr lang="tr-TR" sz="1800" dirty="0"/>
              <a:t> 		 .</a:t>
            </a:r>
          </a:p>
          <a:p>
            <a:pPr eaLnBrk="1" hangingPunct="1">
              <a:lnSpc>
                <a:spcPct val="80000"/>
              </a:lnSpc>
              <a:buFontTx/>
              <a:buNone/>
            </a:pPr>
            <a:r>
              <a:rPr lang="tr-TR" sz="1800" b="1" u="sng" dirty="0"/>
              <a:t> ARAÇ/GEREÇ DURUMU 	:</a:t>
            </a:r>
          </a:p>
          <a:p>
            <a:pPr eaLnBrk="1" hangingPunct="1">
              <a:lnSpc>
                <a:spcPct val="80000"/>
              </a:lnSpc>
              <a:buFontTx/>
              <a:buNone/>
            </a:pPr>
            <a:r>
              <a:rPr lang="tr-TR" sz="1800" dirty="0"/>
              <a:t>		 3 adet iş makinesi, 1 adet yolcu taşıma aracı 2 adet  hizmet aracı, 1 adet kamyonet,1 adet kamyon 1 büyük itfaiye, 2 Adet itfaiye Aracı, 2 adet çöp aracı, 1 adet traktör 1 Adet Cenaze Nakil aracı , 1adet Vidanjör,1 adet  Hasta Nakil Aracı,1 adet Su Tankeri(</a:t>
            </a:r>
            <a:r>
              <a:rPr lang="tr-TR" sz="1800" dirty="0" err="1"/>
              <a:t>arazöz</a:t>
            </a:r>
            <a:r>
              <a:rPr lang="tr-TR" sz="1800" dirty="0"/>
              <a:t>) 1 adet Yol </a:t>
            </a:r>
            <a:r>
              <a:rPr lang="tr-TR" sz="1800" dirty="0" smtClean="0"/>
              <a:t>Süpürme 1 adet Kamyonet </a:t>
            </a:r>
            <a:r>
              <a:rPr lang="tr-TR" sz="1800" dirty="0"/>
              <a:t>aracı mevcuttur.</a:t>
            </a:r>
          </a:p>
          <a:p>
            <a:pPr eaLnBrk="1" hangingPunct="1">
              <a:lnSpc>
                <a:spcPct val="80000"/>
              </a:lnSpc>
              <a:buFontTx/>
              <a:buNone/>
            </a:pPr>
            <a:endParaRPr lang="tr-TR" sz="1800" dirty="0"/>
          </a:p>
          <a:p>
            <a:pPr eaLnBrk="1" hangingPunct="1">
              <a:lnSpc>
                <a:spcPct val="80000"/>
              </a:lnSpc>
              <a:buFontTx/>
              <a:buNone/>
            </a:pPr>
            <a:endParaRPr lang="tr-TR"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6"/>
          <p:cNvSpPr>
            <a:spLocks noChangeArrowheads="1"/>
          </p:cNvSpPr>
          <p:nvPr/>
        </p:nvSpPr>
        <p:spPr bwMode="auto">
          <a:xfrm>
            <a:off x="2828925" y="2978150"/>
            <a:ext cx="1081088" cy="628650"/>
          </a:xfrm>
          <a:prstGeom prst="rect">
            <a:avLst/>
          </a:prstGeom>
          <a:solidFill>
            <a:srgbClr val="FFFFFF"/>
          </a:solidFill>
          <a:ln w="9525">
            <a:solidFill>
              <a:srgbClr val="000000"/>
            </a:solidFill>
            <a:miter lim="800000"/>
            <a:headEnd/>
            <a:tailEnd/>
          </a:ln>
        </p:spPr>
        <p:txBody>
          <a:bodyPr/>
          <a:lstStyle/>
          <a:p>
            <a:pPr algn="ctr"/>
            <a:r>
              <a:rPr lang="tr-TR"/>
              <a:t>BELEDİYE BAŞKANI</a:t>
            </a:r>
            <a:endParaRPr lang="tr-TR" sz="1400"/>
          </a:p>
        </p:txBody>
      </p:sp>
      <p:sp>
        <p:nvSpPr>
          <p:cNvPr id="8195" name="Rectangle 41"/>
          <p:cNvSpPr>
            <a:spLocks noChangeArrowheads="1"/>
          </p:cNvSpPr>
          <p:nvPr/>
        </p:nvSpPr>
        <p:spPr bwMode="auto">
          <a:xfrm>
            <a:off x="1714500" y="6715125"/>
            <a:ext cx="685800" cy="628650"/>
          </a:xfrm>
          <a:prstGeom prst="rect">
            <a:avLst/>
          </a:prstGeom>
          <a:solidFill>
            <a:srgbClr val="FFFFFF"/>
          </a:solidFill>
          <a:ln w="9525">
            <a:solidFill>
              <a:srgbClr val="000000"/>
            </a:solidFill>
            <a:miter lim="800000"/>
            <a:headEnd/>
            <a:tailEnd/>
          </a:ln>
        </p:spPr>
        <p:txBody>
          <a:bodyPr/>
          <a:lstStyle/>
          <a:p>
            <a:pPr algn="ctr"/>
            <a:r>
              <a:rPr lang="tr-TR" sz="800"/>
              <a:t>MALİ HİZMET. MÜDÜR.</a:t>
            </a:r>
            <a:endParaRPr lang="tr-TR" sz="1400"/>
          </a:p>
        </p:txBody>
      </p:sp>
      <p:sp>
        <p:nvSpPr>
          <p:cNvPr id="8196" name="Rectangle 42"/>
          <p:cNvSpPr>
            <a:spLocks noChangeArrowheads="1"/>
          </p:cNvSpPr>
          <p:nvPr/>
        </p:nvSpPr>
        <p:spPr bwMode="auto">
          <a:xfrm>
            <a:off x="4714875" y="2992438"/>
            <a:ext cx="981075" cy="628650"/>
          </a:xfrm>
          <a:prstGeom prst="rect">
            <a:avLst/>
          </a:prstGeom>
          <a:solidFill>
            <a:srgbClr val="FFFFFF"/>
          </a:solidFill>
          <a:ln w="9525">
            <a:solidFill>
              <a:srgbClr val="000000"/>
            </a:solidFill>
            <a:miter lim="800000"/>
            <a:headEnd/>
            <a:tailEnd/>
          </a:ln>
        </p:spPr>
        <p:txBody>
          <a:bodyPr/>
          <a:lstStyle/>
          <a:p>
            <a:pPr algn="ctr"/>
            <a:r>
              <a:rPr lang="tr-TR"/>
              <a:t>BELEDİYE ENCÜMENİ</a:t>
            </a:r>
            <a:endParaRPr lang="tr-TR" sz="1400"/>
          </a:p>
        </p:txBody>
      </p:sp>
      <p:sp>
        <p:nvSpPr>
          <p:cNvPr id="8197" name="Rectangle 43"/>
          <p:cNvSpPr>
            <a:spLocks noChangeArrowheads="1"/>
          </p:cNvSpPr>
          <p:nvPr/>
        </p:nvSpPr>
        <p:spPr bwMode="auto">
          <a:xfrm>
            <a:off x="942975" y="2992438"/>
            <a:ext cx="1082675" cy="628650"/>
          </a:xfrm>
          <a:prstGeom prst="rect">
            <a:avLst/>
          </a:prstGeom>
          <a:solidFill>
            <a:srgbClr val="FFFFFF"/>
          </a:solidFill>
          <a:ln w="9525">
            <a:solidFill>
              <a:srgbClr val="000000"/>
            </a:solidFill>
            <a:miter lim="800000"/>
            <a:headEnd/>
            <a:tailEnd/>
          </a:ln>
        </p:spPr>
        <p:txBody>
          <a:bodyPr/>
          <a:lstStyle/>
          <a:p>
            <a:pPr algn="ctr"/>
            <a:r>
              <a:rPr lang="tr-TR"/>
              <a:t>BELEDİYE MECLİSİ</a:t>
            </a:r>
            <a:endParaRPr lang="tr-TR" sz="1400"/>
          </a:p>
        </p:txBody>
      </p:sp>
      <p:sp>
        <p:nvSpPr>
          <p:cNvPr id="8198" name="Rectangle 45"/>
          <p:cNvSpPr>
            <a:spLocks noChangeArrowheads="1"/>
          </p:cNvSpPr>
          <p:nvPr/>
        </p:nvSpPr>
        <p:spPr bwMode="auto">
          <a:xfrm>
            <a:off x="4286250" y="6715125"/>
            <a:ext cx="684213" cy="628650"/>
          </a:xfrm>
          <a:prstGeom prst="rect">
            <a:avLst/>
          </a:prstGeom>
          <a:solidFill>
            <a:srgbClr val="FFFFFF"/>
          </a:solidFill>
          <a:ln w="9525">
            <a:solidFill>
              <a:srgbClr val="000000"/>
            </a:solidFill>
            <a:miter lim="800000"/>
            <a:headEnd/>
            <a:tailEnd/>
          </a:ln>
        </p:spPr>
        <p:txBody>
          <a:bodyPr/>
          <a:lstStyle/>
          <a:p>
            <a:pPr algn="ctr"/>
            <a:r>
              <a:rPr lang="tr-TR" sz="800"/>
              <a:t>ZABITA  AMİRLİĞİ</a:t>
            </a:r>
            <a:endParaRPr lang="tr-TR" sz="1400"/>
          </a:p>
        </p:txBody>
      </p:sp>
      <p:sp>
        <p:nvSpPr>
          <p:cNvPr id="8199" name="Rectangle 46"/>
          <p:cNvSpPr>
            <a:spLocks noChangeArrowheads="1"/>
          </p:cNvSpPr>
          <p:nvPr/>
        </p:nvSpPr>
        <p:spPr bwMode="auto">
          <a:xfrm>
            <a:off x="3033815" y="6692106"/>
            <a:ext cx="684213" cy="628650"/>
          </a:xfrm>
          <a:prstGeom prst="rect">
            <a:avLst/>
          </a:prstGeom>
          <a:solidFill>
            <a:srgbClr val="FFFFFF"/>
          </a:solidFill>
          <a:ln w="9525">
            <a:solidFill>
              <a:srgbClr val="000000"/>
            </a:solidFill>
            <a:miter lim="800000"/>
            <a:headEnd/>
            <a:tailEnd/>
          </a:ln>
        </p:spPr>
        <p:txBody>
          <a:bodyPr/>
          <a:lstStyle/>
          <a:p>
            <a:pPr algn="ctr"/>
            <a:r>
              <a:rPr lang="tr-TR" sz="800" dirty="0"/>
              <a:t>FEN İŞLERİ MÜD. </a:t>
            </a:r>
            <a:endParaRPr lang="tr-TR" sz="1400" dirty="0"/>
          </a:p>
        </p:txBody>
      </p:sp>
      <p:sp>
        <p:nvSpPr>
          <p:cNvPr id="8200" name="Line 48"/>
          <p:cNvSpPr>
            <a:spLocks noChangeShapeType="1"/>
          </p:cNvSpPr>
          <p:nvPr/>
        </p:nvSpPr>
        <p:spPr bwMode="auto">
          <a:xfrm>
            <a:off x="3375025" y="3616325"/>
            <a:ext cx="0" cy="2497138"/>
          </a:xfrm>
          <a:prstGeom prst="line">
            <a:avLst/>
          </a:prstGeom>
          <a:noFill/>
          <a:ln w="9525">
            <a:solidFill>
              <a:srgbClr val="000000"/>
            </a:solidFill>
            <a:round/>
            <a:headEnd/>
            <a:tailEnd/>
          </a:ln>
        </p:spPr>
        <p:txBody>
          <a:bodyPr/>
          <a:lstStyle/>
          <a:p>
            <a:endParaRPr lang="tr-TR"/>
          </a:p>
        </p:txBody>
      </p:sp>
      <p:sp>
        <p:nvSpPr>
          <p:cNvPr id="8201" name="Line 51"/>
          <p:cNvSpPr>
            <a:spLocks noChangeShapeType="1"/>
          </p:cNvSpPr>
          <p:nvPr/>
        </p:nvSpPr>
        <p:spPr bwMode="auto">
          <a:xfrm>
            <a:off x="3895725" y="3305175"/>
            <a:ext cx="814388" cy="0"/>
          </a:xfrm>
          <a:prstGeom prst="line">
            <a:avLst/>
          </a:prstGeom>
          <a:noFill/>
          <a:ln w="9525">
            <a:solidFill>
              <a:srgbClr val="000000"/>
            </a:solidFill>
            <a:round/>
            <a:headEnd/>
            <a:tailEnd/>
          </a:ln>
        </p:spPr>
        <p:txBody>
          <a:bodyPr/>
          <a:lstStyle/>
          <a:p>
            <a:endParaRPr lang="tr-TR"/>
          </a:p>
        </p:txBody>
      </p:sp>
      <p:sp>
        <p:nvSpPr>
          <p:cNvPr id="8202" name="Line 52"/>
          <p:cNvSpPr>
            <a:spLocks noChangeShapeType="1"/>
          </p:cNvSpPr>
          <p:nvPr/>
        </p:nvSpPr>
        <p:spPr bwMode="auto">
          <a:xfrm>
            <a:off x="2022475" y="3305175"/>
            <a:ext cx="814388" cy="0"/>
          </a:xfrm>
          <a:prstGeom prst="line">
            <a:avLst/>
          </a:prstGeom>
          <a:noFill/>
          <a:ln w="9525">
            <a:solidFill>
              <a:srgbClr val="000000"/>
            </a:solidFill>
            <a:round/>
            <a:headEnd/>
            <a:tailEnd/>
          </a:ln>
        </p:spPr>
        <p:txBody>
          <a:bodyPr/>
          <a:lstStyle/>
          <a:p>
            <a:endParaRPr lang="tr-TR"/>
          </a:p>
        </p:txBody>
      </p:sp>
      <p:sp>
        <p:nvSpPr>
          <p:cNvPr id="8203" name="Rectangle 63"/>
          <p:cNvSpPr>
            <a:spLocks noChangeArrowheads="1"/>
          </p:cNvSpPr>
          <p:nvPr/>
        </p:nvSpPr>
        <p:spPr bwMode="auto">
          <a:xfrm>
            <a:off x="203200" y="6732588"/>
            <a:ext cx="687388" cy="628650"/>
          </a:xfrm>
          <a:prstGeom prst="rect">
            <a:avLst/>
          </a:prstGeom>
          <a:solidFill>
            <a:srgbClr val="FFFFFF"/>
          </a:solidFill>
          <a:ln w="9525">
            <a:solidFill>
              <a:srgbClr val="000000"/>
            </a:solidFill>
            <a:miter lim="800000"/>
            <a:headEnd/>
            <a:tailEnd/>
          </a:ln>
        </p:spPr>
        <p:txBody>
          <a:bodyPr/>
          <a:lstStyle/>
          <a:p>
            <a:pPr algn="ctr"/>
            <a:r>
              <a:rPr lang="tr-TR" sz="800"/>
              <a:t>YAZI İŞLERİ</a:t>
            </a:r>
          </a:p>
          <a:p>
            <a:pPr algn="ctr"/>
            <a:r>
              <a:rPr lang="tr-TR" sz="800"/>
              <a:t>MÜDÜR.</a:t>
            </a:r>
            <a:endParaRPr lang="tr-TR" sz="1400"/>
          </a:p>
        </p:txBody>
      </p:sp>
      <p:sp>
        <p:nvSpPr>
          <p:cNvPr id="8204" name="Line 65"/>
          <p:cNvSpPr>
            <a:spLocks noChangeShapeType="1"/>
          </p:cNvSpPr>
          <p:nvPr/>
        </p:nvSpPr>
        <p:spPr bwMode="auto">
          <a:xfrm>
            <a:off x="566738" y="6113463"/>
            <a:ext cx="5670550" cy="0"/>
          </a:xfrm>
          <a:prstGeom prst="line">
            <a:avLst/>
          </a:prstGeom>
          <a:noFill/>
          <a:ln w="9525">
            <a:solidFill>
              <a:schemeClr val="tx1"/>
            </a:solidFill>
            <a:round/>
            <a:headEnd/>
            <a:tailEnd/>
          </a:ln>
        </p:spPr>
        <p:txBody>
          <a:bodyPr/>
          <a:lstStyle/>
          <a:p>
            <a:endParaRPr lang="tr-TR"/>
          </a:p>
        </p:txBody>
      </p:sp>
      <p:sp>
        <p:nvSpPr>
          <p:cNvPr id="8205" name="Line 66"/>
          <p:cNvSpPr>
            <a:spLocks noChangeShapeType="1"/>
          </p:cNvSpPr>
          <p:nvPr/>
        </p:nvSpPr>
        <p:spPr bwMode="auto">
          <a:xfrm>
            <a:off x="4643438" y="6143625"/>
            <a:ext cx="0" cy="576263"/>
          </a:xfrm>
          <a:prstGeom prst="line">
            <a:avLst/>
          </a:prstGeom>
          <a:noFill/>
          <a:ln w="9525">
            <a:solidFill>
              <a:schemeClr val="tx1"/>
            </a:solidFill>
            <a:round/>
            <a:headEnd/>
            <a:tailEnd/>
          </a:ln>
        </p:spPr>
        <p:txBody>
          <a:bodyPr/>
          <a:lstStyle/>
          <a:p>
            <a:endParaRPr lang="tr-TR"/>
          </a:p>
        </p:txBody>
      </p:sp>
      <p:sp>
        <p:nvSpPr>
          <p:cNvPr id="8206" name="Line 67"/>
          <p:cNvSpPr>
            <a:spLocks noChangeShapeType="1"/>
          </p:cNvSpPr>
          <p:nvPr/>
        </p:nvSpPr>
        <p:spPr bwMode="auto">
          <a:xfrm>
            <a:off x="566738" y="6113463"/>
            <a:ext cx="0" cy="0"/>
          </a:xfrm>
          <a:prstGeom prst="line">
            <a:avLst/>
          </a:prstGeom>
          <a:noFill/>
          <a:ln w="9525">
            <a:solidFill>
              <a:schemeClr val="tx1"/>
            </a:solidFill>
            <a:round/>
            <a:headEnd/>
            <a:tailEnd/>
          </a:ln>
        </p:spPr>
        <p:txBody>
          <a:bodyPr/>
          <a:lstStyle/>
          <a:p>
            <a:endParaRPr lang="tr-TR"/>
          </a:p>
        </p:txBody>
      </p:sp>
      <p:sp>
        <p:nvSpPr>
          <p:cNvPr id="8207" name="Line 68"/>
          <p:cNvSpPr>
            <a:spLocks noChangeShapeType="1"/>
          </p:cNvSpPr>
          <p:nvPr/>
        </p:nvSpPr>
        <p:spPr bwMode="auto">
          <a:xfrm>
            <a:off x="566738" y="6113463"/>
            <a:ext cx="0" cy="576262"/>
          </a:xfrm>
          <a:prstGeom prst="line">
            <a:avLst/>
          </a:prstGeom>
          <a:noFill/>
          <a:ln w="9525">
            <a:solidFill>
              <a:schemeClr val="tx1"/>
            </a:solidFill>
            <a:round/>
            <a:headEnd/>
            <a:tailEnd/>
          </a:ln>
        </p:spPr>
        <p:txBody>
          <a:bodyPr/>
          <a:lstStyle/>
          <a:p>
            <a:endParaRPr lang="tr-TR"/>
          </a:p>
        </p:txBody>
      </p:sp>
      <p:sp>
        <p:nvSpPr>
          <p:cNvPr id="8208" name="Line 70"/>
          <p:cNvSpPr>
            <a:spLocks noChangeShapeType="1"/>
          </p:cNvSpPr>
          <p:nvPr/>
        </p:nvSpPr>
        <p:spPr bwMode="auto">
          <a:xfrm flipV="1">
            <a:off x="2000250" y="6143625"/>
            <a:ext cx="0" cy="576263"/>
          </a:xfrm>
          <a:prstGeom prst="line">
            <a:avLst/>
          </a:prstGeom>
          <a:noFill/>
          <a:ln w="9525">
            <a:solidFill>
              <a:schemeClr val="tx1"/>
            </a:solidFill>
            <a:round/>
            <a:headEnd/>
            <a:tailEnd/>
          </a:ln>
        </p:spPr>
        <p:txBody>
          <a:bodyPr/>
          <a:lstStyle/>
          <a:p>
            <a:endParaRPr lang="tr-TR"/>
          </a:p>
        </p:txBody>
      </p:sp>
      <p:sp>
        <p:nvSpPr>
          <p:cNvPr id="8209" name="Line 75"/>
          <p:cNvSpPr>
            <a:spLocks noChangeShapeType="1"/>
          </p:cNvSpPr>
          <p:nvPr/>
        </p:nvSpPr>
        <p:spPr bwMode="auto">
          <a:xfrm flipV="1">
            <a:off x="3375025" y="6113462"/>
            <a:ext cx="0" cy="576263"/>
          </a:xfrm>
          <a:prstGeom prst="line">
            <a:avLst/>
          </a:prstGeom>
          <a:noFill/>
          <a:ln w="9525">
            <a:solidFill>
              <a:schemeClr val="tx1"/>
            </a:solidFill>
            <a:round/>
            <a:headEnd/>
            <a:tailEnd/>
          </a:ln>
        </p:spPr>
        <p:txBody>
          <a:bodyPr/>
          <a:lstStyle/>
          <a:p>
            <a:endParaRPr lang="tr-TR"/>
          </a:p>
        </p:txBody>
      </p:sp>
      <p:sp>
        <p:nvSpPr>
          <p:cNvPr id="8210" name="Text Box 78"/>
          <p:cNvSpPr txBox="1">
            <a:spLocks noChangeArrowheads="1"/>
          </p:cNvSpPr>
          <p:nvPr/>
        </p:nvSpPr>
        <p:spPr bwMode="auto">
          <a:xfrm>
            <a:off x="260350" y="323850"/>
            <a:ext cx="1809750" cy="366713"/>
          </a:xfrm>
          <a:prstGeom prst="rect">
            <a:avLst/>
          </a:prstGeom>
          <a:noFill/>
          <a:ln w="9525">
            <a:noFill/>
            <a:miter lim="800000"/>
            <a:headEnd/>
            <a:tailEnd/>
          </a:ln>
        </p:spPr>
        <p:txBody>
          <a:bodyPr wrap="none">
            <a:spAutoFit/>
          </a:bodyPr>
          <a:lstStyle/>
          <a:p>
            <a:r>
              <a:rPr lang="tr-TR" sz="1800" b="1"/>
              <a:t>2- Örgüt Yapısı</a:t>
            </a:r>
          </a:p>
        </p:txBody>
      </p:sp>
      <p:sp>
        <p:nvSpPr>
          <p:cNvPr id="8211" name="Text Box 79"/>
          <p:cNvSpPr txBox="1">
            <a:spLocks noChangeArrowheads="1"/>
          </p:cNvSpPr>
          <p:nvPr/>
        </p:nvSpPr>
        <p:spPr bwMode="auto">
          <a:xfrm>
            <a:off x="333375" y="900113"/>
            <a:ext cx="5832475" cy="954087"/>
          </a:xfrm>
          <a:prstGeom prst="rect">
            <a:avLst/>
          </a:prstGeom>
          <a:noFill/>
          <a:ln w="9525">
            <a:noFill/>
            <a:miter lim="800000"/>
            <a:headEnd/>
            <a:tailEnd/>
          </a:ln>
        </p:spPr>
        <p:txBody>
          <a:bodyPr>
            <a:spAutoFit/>
          </a:bodyPr>
          <a:lstStyle/>
          <a:p>
            <a:pPr>
              <a:spcBef>
                <a:spcPct val="50000"/>
              </a:spcBef>
            </a:pPr>
            <a:r>
              <a:rPr lang="tr-TR" sz="1400"/>
              <a:t>	Belediyemiz, Norm Kadro yönetmeliğinin ekindeki D-3 no’lu grubunda yer alıp, öngörülen memur kadro sayısı 38 ve Daimi İşçi kadro sayısı 19 olarak belirlenmiştir. Kurumsal sınıflandırması aşağıdaki tabloda gösterilmiştir.</a:t>
            </a:r>
          </a:p>
        </p:txBody>
      </p:sp>
      <p:sp>
        <p:nvSpPr>
          <p:cNvPr id="8212" name="Text Box 80"/>
          <p:cNvSpPr txBox="1">
            <a:spLocks noChangeArrowheads="1"/>
          </p:cNvSpPr>
          <p:nvPr/>
        </p:nvSpPr>
        <p:spPr bwMode="auto">
          <a:xfrm>
            <a:off x="434975" y="1020763"/>
            <a:ext cx="184150" cy="304800"/>
          </a:xfrm>
          <a:prstGeom prst="rect">
            <a:avLst/>
          </a:prstGeom>
          <a:noFill/>
          <a:ln w="9525">
            <a:noFill/>
            <a:miter lim="800000"/>
            <a:headEnd/>
            <a:tailEnd/>
          </a:ln>
        </p:spPr>
        <p:txBody>
          <a:bodyPr wrap="none">
            <a:spAutoFit/>
          </a:bodyPr>
          <a:lstStyle/>
          <a:p>
            <a:endParaRPr lang="tr-TR" sz="1400"/>
          </a:p>
        </p:txBody>
      </p:sp>
      <p:sp>
        <p:nvSpPr>
          <p:cNvPr id="8213" name="Line 66"/>
          <p:cNvSpPr>
            <a:spLocks noChangeShapeType="1"/>
          </p:cNvSpPr>
          <p:nvPr/>
        </p:nvSpPr>
        <p:spPr bwMode="auto">
          <a:xfrm>
            <a:off x="6215063" y="6143625"/>
            <a:ext cx="0" cy="576263"/>
          </a:xfrm>
          <a:prstGeom prst="line">
            <a:avLst/>
          </a:prstGeom>
          <a:noFill/>
          <a:ln w="9525">
            <a:solidFill>
              <a:schemeClr val="tx1"/>
            </a:solidFill>
            <a:round/>
            <a:headEnd/>
            <a:tailEnd/>
          </a:ln>
        </p:spPr>
        <p:txBody>
          <a:bodyPr/>
          <a:lstStyle/>
          <a:p>
            <a:endParaRPr lang="tr-TR"/>
          </a:p>
        </p:txBody>
      </p:sp>
      <p:sp>
        <p:nvSpPr>
          <p:cNvPr id="8214" name="Rectangle 45"/>
          <p:cNvSpPr>
            <a:spLocks noChangeArrowheads="1"/>
          </p:cNvSpPr>
          <p:nvPr/>
        </p:nvSpPr>
        <p:spPr bwMode="auto">
          <a:xfrm>
            <a:off x="5715000" y="6715125"/>
            <a:ext cx="827088" cy="628650"/>
          </a:xfrm>
          <a:prstGeom prst="rect">
            <a:avLst/>
          </a:prstGeom>
          <a:solidFill>
            <a:srgbClr val="FFFFFF"/>
          </a:solidFill>
          <a:ln w="9525">
            <a:solidFill>
              <a:srgbClr val="000000"/>
            </a:solidFill>
            <a:miter lim="800000"/>
            <a:headEnd/>
            <a:tailEnd/>
          </a:ln>
        </p:spPr>
        <p:txBody>
          <a:bodyPr/>
          <a:lstStyle/>
          <a:p>
            <a:pPr algn="ctr"/>
            <a:r>
              <a:rPr lang="tr-TR" sz="800"/>
              <a:t>İTFAİYE ÇAVUŞLUĞU</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sz="half" idx="1"/>
          </p:nvPr>
        </p:nvSpPr>
        <p:spPr>
          <a:xfrm>
            <a:off x="260350" y="0"/>
            <a:ext cx="6408738" cy="2500313"/>
          </a:xfrm>
        </p:spPr>
        <p:txBody>
          <a:bodyPr/>
          <a:lstStyle/>
          <a:p>
            <a:pPr eaLnBrk="1" hangingPunct="1">
              <a:lnSpc>
                <a:spcPct val="80000"/>
              </a:lnSpc>
              <a:buFontTx/>
              <a:buNone/>
            </a:pPr>
            <a:endParaRPr lang="tr-TR" sz="1400" b="1"/>
          </a:p>
          <a:p>
            <a:pPr eaLnBrk="1" hangingPunct="1">
              <a:lnSpc>
                <a:spcPct val="80000"/>
              </a:lnSpc>
              <a:buFontTx/>
              <a:buNone/>
            </a:pPr>
            <a:r>
              <a:rPr lang="tr-TR" sz="1800" b="1"/>
              <a:t>3- Bilgi ve Teknolojik Kaynaklar</a:t>
            </a:r>
          </a:p>
          <a:p>
            <a:pPr eaLnBrk="1" hangingPunct="1">
              <a:lnSpc>
                <a:spcPct val="80000"/>
              </a:lnSpc>
              <a:buFontTx/>
              <a:buNone/>
            </a:pPr>
            <a:endParaRPr lang="tr-TR" sz="900" b="1"/>
          </a:p>
          <a:p>
            <a:pPr eaLnBrk="1" hangingPunct="1">
              <a:lnSpc>
                <a:spcPct val="80000"/>
              </a:lnSpc>
              <a:buFontTx/>
              <a:buNone/>
            </a:pPr>
            <a:r>
              <a:rPr lang="tr-TR" sz="1400"/>
              <a:t>	Belediyemizin bütün birimlerinde bilgisayar mevcuttur. Mali hizmetler ve </a:t>
            </a:r>
          </a:p>
          <a:p>
            <a:pPr eaLnBrk="1" hangingPunct="1">
              <a:lnSpc>
                <a:spcPct val="80000"/>
              </a:lnSpc>
              <a:buFontTx/>
              <a:buNone/>
            </a:pPr>
            <a:r>
              <a:rPr lang="tr-TR" sz="1400"/>
              <a:t>gelir birimleri bilgisayar ağı ile bağlı olup, diğer birimlerin iş tanımlarına da </a:t>
            </a:r>
          </a:p>
          <a:p>
            <a:pPr eaLnBrk="1" hangingPunct="1">
              <a:lnSpc>
                <a:spcPct val="80000"/>
              </a:lnSpc>
              <a:buFontTx/>
              <a:buNone/>
            </a:pPr>
            <a:r>
              <a:rPr lang="tr-TR" sz="1400"/>
              <a:t>mevcut programda yer verilmiştir. Gerektiğinde ilgili birimler işleriyle ilgili </a:t>
            </a:r>
          </a:p>
          <a:p>
            <a:pPr eaLnBrk="1" hangingPunct="1">
              <a:lnSpc>
                <a:spcPct val="80000"/>
              </a:lnSpc>
              <a:buFontTx/>
              <a:buNone/>
            </a:pPr>
            <a:r>
              <a:rPr lang="tr-TR" sz="1400"/>
              <a:t>programında ağ bağlantısı ile  çalışabilmektedir.</a:t>
            </a:r>
          </a:p>
          <a:p>
            <a:pPr eaLnBrk="1" hangingPunct="1">
              <a:lnSpc>
                <a:spcPct val="80000"/>
              </a:lnSpc>
              <a:buFontTx/>
              <a:buNone/>
            </a:pPr>
            <a:endParaRPr lang="tr-TR" sz="800"/>
          </a:p>
          <a:p>
            <a:pPr eaLnBrk="1" hangingPunct="1">
              <a:lnSpc>
                <a:spcPct val="80000"/>
              </a:lnSpc>
              <a:buFontTx/>
              <a:buNone/>
            </a:pPr>
            <a:r>
              <a:rPr lang="tr-TR" sz="1400"/>
              <a:t>	Belediyemizde modem kurulu olup internet bağlantısı ile günümüzün </a:t>
            </a:r>
          </a:p>
          <a:p>
            <a:pPr eaLnBrk="1" hangingPunct="1">
              <a:lnSpc>
                <a:spcPct val="80000"/>
              </a:lnSpc>
              <a:buFontTx/>
              <a:buNone/>
            </a:pPr>
            <a:r>
              <a:rPr lang="tr-TR" sz="1400"/>
              <a:t>gelişmelerinden haberdar olunmakta ve teknoloji takip edilmektedir.</a:t>
            </a:r>
          </a:p>
          <a:p>
            <a:pPr eaLnBrk="1" hangingPunct="1">
              <a:lnSpc>
                <a:spcPct val="80000"/>
              </a:lnSpc>
              <a:buFontTx/>
              <a:buNone/>
            </a:pPr>
            <a:endParaRPr lang="tr-TR" sz="800"/>
          </a:p>
          <a:p>
            <a:pPr eaLnBrk="1" hangingPunct="1">
              <a:lnSpc>
                <a:spcPct val="80000"/>
              </a:lnSpc>
              <a:buFontTx/>
              <a:buNone/>
            </a:pPr>
            <a:r>
              <a:rPr lang="tr-TR" sz="1400"/>
              <a:t>	Bütün birimlerde faal olarak toplam 11 adet bilgisayar kuruludur.</a:t>
            </a:r>
          </a:p>
          <a:p>
            <a:pPr eaLnBrk="1" hangingPunct="1">
              <a:lnSpc>
                <a:spcPct val="80000"/>
              </a:lnSpc>
              <a:buFontTx/>
              <a:buNone/>
            </a:pPr>
            <a:endParaRPr lang="tr-TR" sz="600"/>
          </a:p>
          <a:p>
            <a:pPr eaLnBrk="1" hangingPunct="1">
              <a:lnSpc>
                <a:spcPct val="80000"/>
              </a:lnSpc>
              <a:buFontTx/>
              <a:buNone/>
            </a:pPr>
            <a:r>
              <a:rPr lang="tr-TR" sz="1400"/>
              <a:t>	   </a:t>
            </a:r>
          </a:p>
        </p:txBody>
      </p:sp>
      <p:sp>
        <p:nvSpPr>
          <p:cNvPr id="9219" name="Rectangle 196"/>
          <p:cNvSpPr>
            <a:spLocks noChangeArrowheads="1"/>
          </p:cNvSpPr>
          <p:nvPr/>
        </p:nvSpPr>
        <p:spPr bwMode="auto">
          <a:xfrm>
            <a:off x="285750" y="2500313"/>
            <a:ext cx="6318250" cy="287337"/>
          </a:xfrm>
          <a:prstGeom prst="rect">
            <a:avLst/>
          </a:prstGeom>
          <a:noFill/>
          <a:ln w="9525">
            <a:noFill/>
            <a:miter lim="800000"/>
            <a:headEnd/>
            <a:tailEnd/>
          </a:ln>
        </p:spPr>
        <p:txBody>
          <a:bodyPr/>
          <a:lstStyle/>
          <a:p>
            <a:pPr marL="342900" indent="-342900">
              <a:spcBef>
                <a:spcPct val="20000"/>
              </a:spcBef>
            </a:pPr>
            <a:r>
              <a:rPr lang="tr-TR" sz="1800" b="1"/>
              <a:t>4- İnsan Kaynakları</a:t>
            </a:r>
          </a:p>
          <a:p>
            <a:pPr marL="342900" indent="-342900">
              <a:spcBef>
                <a:spcPct val="20000"/>
              </a:spcBef>
            </a:pPr>
            <a:endParaRPr lang="tr-TR" sz="1800" b="1"/>
          </a:p>
          <a:p>
            <a:pPr marL="342900" indent="-342900">
              <a:spcBef>
                <a:spcPct val="20000"/>
              </a:spcBef>
            </a:pPr>
            <a:endParaRPr lang="tr-TR" sz="1800"/>
          </a:p>
        </p:txBody>
      </p:sp>
      <p:graphicFrame>
        <p:nvGraphicFramePr>
          <p:cNvPr id="9316" name="Group 100"/>
          <p:cNvGraphicFramePr>
            <a:graphicFrameLocks noGrp="1"/>
          </p:cNvGraphicFramePr>
          <p:nvPr>
            <p:ph sz="half" idx="2"/>
            <p:extLst>
              <p:ext uri="{D42A27DB-BD31-4B8C-83A1-F6EECF244321}">
                <p14:modId xmlns:p14="http://schemas.microsoft.com/office/powerpoint/2010/main" val="4144413418"/>
              </p:ext>
            </p:extLst>
          </p:nvPr>
        </p:nvGraphicFramePr>
        <p:xfrm>
          <a:off x="428625" y="2874963"/>
          <a:ext cx="6167459" cy="5779032"/>
        </p:xfrm>
        <a:graphic>
          <a:graphicData uri="http://schemas.openxmlformats.org/drawingml/2006/table">
            <a:tbl>
              <a:tblPr/>
              <a:tblGrid>
                <a:gridCol w="1643074">
                  <a:extLst>
                    <a:ext uri="{9D8B030D-6E8A-4147-A177-3AD203B41FA5}">
                      <a16:colId xmlns:a16="http://schemas.microsoft.com/office/drawing/2014/main" val="20000"/>
                    </a:ext>
                  </a:extLst>
                </a:gridCol>
                <a:gridCol w="452419">
                  <a:extLst>
                    <a:ext uri="{9D8B030D-6E8A-4147-A177-3AD203B41FA5}">
                      <a16:colId xmlns:a16="http://schemas.microsoft.com/office/drawing/2014/main" val="20001"/>
                    </a:ext>
                  </a:extLst>
                </a:gridCol>
                <a:gridCol w="561982">
                  <a:extLst>
                    <a:ext uri="{9D8B030D-6E8A-4147-A177-3AD203B41FA5}">
                      <a16:colId xmlns:a16="http://schemas.microsoft.com/office/drawing/2014/main" val="20002"/>
                    </a:ext>
                  </a:extLst>
                </a:gridCol>
                <a:gridCol w="546100">
                  <a:extLst>
                    <a:ext uri="{9D8B030D-6E8A-4147-A177-3AD203B41FA5}">
                      <a16:colId xmlns:a16="http://schemas.microsoft.com/office/drawing/2014/main" val="20003"/>
                    </a:ext>
                  </a:extLst>
                </a:gridCol>
                <a:gridCol w="612775">
                  <a:extLst>
                    <a:ext uri="{9D8B030D-6E8A-4147-A177-3AD203B41FA5}">
                      <a16:colId xmlns:a16="http://schemas.microsoft.com/office/drawing/2014/main" val="20004"/>
                    </a:ext>
                  </a:extLst>
                </a:gridCol>
                <a:gridCol w="792162">
                  <a:extLst>
                    <a:ext uri="{9D8B030D-6E8A-4147-A177-3AD203B41FA5}">
                      <a16:colId xmlns:a16="http://schemas.microsoft.com/office/drawing/2014/main" val="20005"/>
                    </a:ext>
                  </a:extLst>
                </a:gridCol>
                <a:gridCol w="773129">
                  <a:extLst>
                    <a:ext uri="{9D8B030D-6E8A-4147-A177-3AD203B41FA5}">
                      <a16:colId xmlns:a16="http://schemas.microsoft.com/office/drawing/2014/main" val="20006"/>
                    </a:ext>
                  </a:extLst>
                </a:gridCol>
                <a:gridCol w="785818">
                  <a:extLst>
                    <a:ext uri="{9D8B030D-6E8A-4147-A177-3AD203B41FA5}">
                      <a16:colId xmlns:a16="http://schemas.microsoft.com/office/drawing/2014/main" val="20007"/>
                    </a:ext>
                  </a:extLst>
                </a:gridCol>
              </a:tblGrid>
              <a:tr h="609748">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a:ln>
                            <a:noFill/>
                          </a:ln>
                          <a:solidFill>
                            <a:schemeClr val="tx1"/>
                          </a:solidFill>
                          <a:effectLst/>
                          <a:latin typeface="Arial" charset="0"/>
                          <a:ea typeface="Times New Roman" pitchFamily="18" charset="0"/>
                          <a:cs typeface="Arial" charset="0"/>
                        </a:rPr>
                        <a:t>Birimi</a:t>
                      </a:r>
                      <a:endParaRPr kumimoji="0" lang="tr-TR" sz="1800" b="0" i="0" u="none" strike="noStrike" cap="none" normalizeH="0" baseline="0" dirty="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a:ln>
                            <a:noFill/>
                          </a:ln>
                          <a:solidFill>
                            <a:schemeClr val="tx1"/>
                          </a:solidFill>
                          <a:effectLst/>
                          <a:latin typeface="Arial" charset="0"/>
                          <a:ea typeface="Times New Roman" pitchFamily="18" charset="0"/>
                          <a:cs typeface="Arial" charset="0"/>
                        </a:rPr>
                        <a:t>Memur</a:t>
                      </a:r>
                      <a:endParaRPr kumimoji="0" lang="tr-TR" sz="1200" b="0" i="0" u="none" strike="noStrike" cap="none" normalizeH="0" baseline="0" dirty="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a:ln>
                            <a:noFill/>
                          </a:ln>
                          <a:solidFill>
                            <a:schemeClr val="tx1"/>
                          </a:solidFill>
                          <a:effectLst/>
                          <a:latin typeface="Arial" charset="0"/>
                          <a:ea typeface="Times New Roman" pitchFamily="18" charset="0"/>
                          <a:cs typeface="Arial" charset="0"/>
                        </a:rPr>
                        <a:t>İşçi</a:t>
                      </a:r>
                      <a:endParaRPr kumimoji="0" lang="tr-TR" sz="1200" b="0" i="0" u="none" strike="noStrike" cap="none" normalizeH="0" baseline="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a:ln>
                            <a:noFill/>
                          </a:ln>
                          <a:solidFill>
                            <a:schemeClr val="tx1"/>
                          </a:solidFill>
                          <a:effectLst/>
                          <a:latin typeface="Arial" charset="0"/>
                          <a:ea typeface="Times New Roman" pitchFamily="18" charset="0"/>
                          <a:cs typeface="Arial" charset="0"/>
                        </a:rPr>
                        <a:t>Sözleş.</a:t>
                      </a:r>
                      <a:endParaRPr kumimoji="0" lang="tr-TR" sz="1200" b="0" i="0" u="none" strike="noStrike" cap="none" normalizeH="0" baseline="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200" b="1" i="0" u="none" strike="noStrike" cap="none" normalizeH="0" baseline="0">
                          <a:ln>
                            <a:noFill/>
                          </a:ln>
                          <a:solidFill>
                            <a:schemeClr val="tx1"/>
                          </a:solidFill>
                          <a:effectLst/>
                          <a:latin typeface="Arial" charset="0"/>
                          <a:ea typeface="Times New Roman" pitchFamily="18" charset="0"/>
                          <a:cs typeface="Arial" charset="0"/>
                        </a:rPr>
                        <a:t>Person.</a:t>
                      </a:r>
                      <a:endParaRPr kumimoji="0" lang="tr-TR" sz="1200" b="0" i="0" u="none" strike="noStrike" cap="none" normalizeH="0" baseline="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a:ln>
                            <a:noFill/>
                          </a:ln>
                          <a:solidFill>
                            <a:schemeClr val="tx1"/>
                          </a:solidFill>
                          <a:effectLst/>
                          <a:latin typeface="Arial" charset="0"/>
                          <a:ea typeface="Times New Roman" pitchFamily="18" charset="0"/>
                          <a:cs typeface="Arial" charset="0"/>
                        </a:rPr>
                        <a:t>Toplam</a:t>
                      </a:r>
                      <a:endParaRPr kumimoji="0" lang="tr-TR" sz="1200" b="0" i="0" u="none" strike="noStrike" cap="none" normalizeH="0" baseline="0" dirty="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09748">
                <a:tc vMerge="1">
                  <a:txBody>
                    <a:bodyPr/>
                    <a:lstStyle/>
                    <a:p>
                      <a:endParaRPr lang="tr-T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a:ln>
                            <a:noFill/>
                          </a:ln>
                          <a:solidFill>
                            <a:schemeClr val="tx1"/>
                          </a:solidFill>
                          <a:effectLst/>
                          <a:latin typeface="Arial" charset="0"/>
                          <a:ea typeface="Times New Roman" pitchFamily="18" charset="0"/>
                          <a:cs typeface="Arial" charset="0"/>
                        </a:rPr>
                        <a:t>Teknik</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a:ln>
                            <a:noFill/>
                          </a:ln>
                          <a:solidFill>
                            <a:schemeClr val="tx1"/>
                          </a:solidFill>
                          <a:effectLst/>
                          <a:latin typeface="Arial" charset="0"/>
                          <a:ea typeface="Times New Roman" pitchFamily="18" charset="0"/>
                          <a:cs typeface="Arial" charset="0"/>
                        </a:rPr>
                        <a:t>İdari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a:ln>
                            <a:noFill/>
                          </a:ln>
                          <a:solidFill>
                            <a:schemeClr val="tx1"/>
                          </a:solidFill>
                          <a:effectLst/>
                          <a:latin typeface="Arial" charset="0"/>
                          <a:ea typeface="Times New Roman" pitchFamily="18" charset="0"/>
                          <a:cs typeface="Arial" charset="0"/>
                        </a:rPr>
                        <a:t>Sağlık</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a:ln>
                            <a:noFill/>
                          </a:ln>
                          <a:solidFill>
                            <a:schemeClr val="tx1"/>
                          </a:solidFill>
                          <a:effectLst/>
                          <a:latin typeface="Arial" charset="0"/>
                          <a:cs typeface="Arial" charset="0"/>
                        </a:rPr>
                        <a:t>Geçici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a:ln>
                            <a:noFill/>
                          </a:ln>
                          <a:solidFill>
                            <a:schemeClr val="tx1"/>
                          </a:solidFill>
                          <a:effectLst/>
                          <a:latin typeface="Arial" charset="0"/>
                          <a:ea typeface="Times New Roman" pitchFamily="18" charset="0"/>
                          <a:cs typeface="Arial" charset="0"/>
                        </a:rPr>
                        <a:t>Kadrolu</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10001"/>
                  </a:ext>
                </a:extLst>
              </a:tr>
              <a:tr h="58480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Yazİşleri Müdürlüğü</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8480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MaliHizmetler Müd.</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4400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Emlak Servisi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4506">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Su  İşleri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7962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Fen İşleri Müd.</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19</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21</a:t>
                      </a:r>
                      <a:endParaRPr kumimoji="0" lang="tr-TR" sz="1400" b="0" i="0" u="none" strike="noStrike" cap="none" normalizeH="0" baseline="0" dirty="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4400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Zabıta  Amirliği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58480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ea typeface="Times New Roman" pitchFamily="18" charset="0"/>
                          <a:cs typeface="Arial" charset="0"/>
                        </a:rPr>
                        <a:t>İtfaiye Çavuşluğu</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862507">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ea typeface="Times New Roman" pitchFamily="18" charset="0"/>
                          <a:cs typeface="Arial" charset="0"/>
                        </a:rPr>
                        <a:t>Yığılca Belediyesi Personel Limited Şirketi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15</a:t>
                      </a:r>
                      <a:endParaRPr kumimoji="0" lang="tr-TR" sz="1400" b="0" i="0" u="none" strike="noStrike" cap="none" normalizeH="0" baseline="0" dirty="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15</a:t>
                      </a:r>
                      <a:endParaRPr kumimoji="0" lang="tr-TR" sz="1400" b="0" i="0" u="none" strike="noStrike" cap="none" normalizeH="0" baseline="0" dirty="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51047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TOPLAM</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7</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34</a:t>
                      </a:r>
                      <a:endParaRPr kumimoji="0" lang="tr-TR" sz="1400" b="0" i="0" u="none" strike="noStrike" cap="none" normalizeH="0" baseline="0" dirty="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41</a:t>
                      </a:r>
                      <a:endParaRPr kumimoji="0" lang="tr-TR" sz="1400" b="0" i="0" u="none" strike="noStrike" cap="none" normalizeH="0" baseline="0" dirty="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8"/>
          <p:cNvSpPr>
            <a:spLocks noGrp="1" noChangeArrowheads="1"/>
          </p:cNvSpPr>
          <p:nvPr>
            <p:ph type="body" sz="half" idx="1"/>
          </p:nvPr>
        </p:nvSpPr>
        <p:spPr>
          <a:xfrm>
            <a:off x="260350" y="539750"/>
            <a:ext cx="6408738" cy="2735263"/>
          </a:xfrm>
        </p:spPr>
        <p:txBody>
          <a:bodyPr/>
          <a:lstStyle/>
          <a:p>
            <a:pPr eaLnBrk="1" hangingPunct="1">
              <a:lnSpc>
                <a:spcPct val="80000"/>
              </a:lnSpc>
            </a:pPr>
            <a:endParaRPr lang="tr-TR" sz="1400" dirty="0"/>
          </a:p>
          <a:p>
            <a:pPr eaLnBrk="1" hangingPunct="1">
              <a:lnSpc>
                <a:spcPct val="80000"/>
              </a:lnSpc>
              <a:buFontTx/>
              <a:buNone/>
            </a:pPr>
            <a:r>
              <a:rPr lang="tr-TR" sz="1600" b="1" u="sng" dirty="0"/>
              <a:t>Çalışanların niteliği   :</a:t>
            </a:r>
          </a:p>
          <a:p>
            <a:pPr eaLnBrk="1" hangingPunct="1">
              <a:lnSpc>
                <a:spcPct val="80000"/>
              </a:lnSpc>
              <a:buFontTx/>
              <a:buNone/>
            </a:pPr>
            <a:r>
              <a:rPr lang="tr-TR" sz="1600" b="1" dirty="0"/>
              <a:t>Belediyemiz Norm Kadro Yönetmeliği’ne göre D-3 Grubunda yer almaktadır.</a:t>
            </a:r>
          </a:p>
          <a:p>
            <a:pPr eaLnBrk="1" hangingPunct="1">
              <a:lnSpc>
                <a:spcPct val="80000"/>
              </a:lnSpc>
              <a:buFontTx/>
              <a:buNone/>
            </a:pPr>
            <a:r>
              <a:rPr lang="tr-TR" sz="1600" b="1" dirty="0"/>
              <a:t>-</a:t>
            </a:r>
            <a:r>
              <a:rPr lang="tr-TR" sz="1400" dirty="0"/>
              <a:t>Belediyemiz Memur Norm Kadrosu:38</a:t>
            </a:r>
          </a:p>
          <a:p>
            <a:pPr eaLnBrk="1" hangingPunct="1">
              <a:lnSpc>
                <a:spcPct val="80000"/>
              </a:lnSpc>
              <a:buFontTx/>
              <a:buNone/>
            </a:pPr>
            <a:r>
              <a:rPr lang="tr-TR" sz="1400" dirty="0"/>
              <a:t>-Belediyemiz Norm İşçi Kadrosu      :19</a:t>
            </a:r>
          </a:p>
          <a:p>
            <a:pPr eaLnBrk="1" hangingPunct="1">
              <a:lnSpc>
                <a:spcPct val="80000"/>
              </a:lnSpc>
              <a:buFontTx/>
              <a:buNone/>
            </a:pPr>
            <a:r>
              <a:rPr lang="tr-TR" sz="1400" dirty="0"/>
              <a:t> </a:t>
            </a:r>
            <a:endParaRPr lang="tr-TR" sz="1400" dirty="0" smtClean="0"/>
          </a:p>
          <a:p>
            <a:pPr eaLnBrk="1" hangingPunct="1">
              <a:lnSpc>
                <a:spcPct val="80000"/>
              </a:lnSpc>
              <a:buFontTx/>
              <a:buNone/>
            </a:pPr>
            <a:r>
              <a:rPr lang="tr-TR" sz="1400" dirty="0" smtClean="0"/>
              <a:t>-Yığılca Belediyesi Personel Limited Şirketi: 15</a:t>
            </a:r>
          </a:p>
          <a:p>
            <a:pPr eaLnBrk="1" hangingPunct="1">
              <a:lnSpc>
                <a:spcPct val="80000"/>
              </a:lnSpc>
            </a:pPr>
            <a:r>
              <a:rPr lang="tr-TR" sz="1400" dirty="0" smtClean="0"/>
              <a:t>Belediyemizin </a:t>
            </a:r>
            <a:r>
              <a:rPr lang="tr-TR" sz="1400" dirty="0"/>
              <a:t>insan kaynağı olarak toplam çalışanı 38 olup, memur statüsünde 6 ,Yardımcı  hizmetler statüsünde  </a:t>
            </a:r>
            <a:r>
              <a:rPr lang="tr-TR" sz="1400" dirty="0" smtClean="0"/>
              <a:t>1</a:t>
            </a:r>
            <a:r>
              <a:rPr lang="tr-TR" sz="1400" dirty="0"/>
              <a:t>9</a:t>
            </a:r>
            <a:r>
              <a:rPr lang="tr-TR" sz="1400" dirty="0" smtClean="0"/>
              <a:t> </a:t>
            </a:r>
            <a:r>
              <a:rPr lang="tr-TR" sz="1400" dirty="0"/>
              <a:t>adet kadrolu Daimi İşçi, </a:t>
            </a:r>
            <a:r>
              <a:rPr lang="tr-TR" sz="1400" dirty="0" smtClean="0"/>
              <a:t>Yığılca </a:t>
            </a:r>
            <a:r>
              <a:rPr lang="tr-TR" sz="1400" dirty="0"/>
              <a:t>Belediyesi Personel Limited </a:t>
            </a:r>
            <a:r>
              <a:rPr lang="tr-TR" sz="1400" dirty="0" smtClean="0"/>
              <a:t>Şirketi:15 </a:t>
            </a:r>
            <a:r>
              <a:rPr lang="tr-TR" sz="1400" dirty="0"/>
              <a:t>personelimiz çalışmaktadır. </a:t>
            </a:r>
          </a:p>
          <a:p>
            <a:pPr eaLnBrk="1" hangingPunct="1">
              <a:lnSpc>
                <a:spcPct val="80000"/>
              </a:lnSpc>
            </a:pPr>
            <a:endParaRPr lang="tr-TR" sz="1400" dirty="0"/>
          </a:p>
          <a:p>
            <a:pPr eaLnBrk="1" hangingPunct="1">
              <a:lnSpc>
                <a:spcPct val="80000"/>
              </a:lnSpc>
            </a:pPr>
            <a:r>
              <a:rPr lang="tr-TR" sz="1400" dirty="0"/>
              <a:t>Çalışanların 3 yüksek okul mezunu, 1 Ön Lisans Mezunu, </a:t>
            </a:r>
            <a:r>
              <a:rPr lang="tr-TR" sz="1400" dirty="0" smtClean="0"/>
              <a:t>16 </a:t>
            </a:r>
            <a:r>
              <a:rPr lang="tr-TR" sz="1400" dirty="0"/>
              <a:t>lise mezunu olup </a:t>
            </a:r>
            <a:r>
              <a:rPr lang="tr-TR" sz="1400" dirty="0" smtClean="0"/>
              <a:t>kalan 21  </a:t>
            </a:r>
            <a:r>
              <a:rPr lang="tr-TR" sz="1400" dirty="0"/>
              <a:t>personel ilköğretim okulu birinci ve ikinci kademe mezunlarıdır.</a:t>
            </a:r>
          </a:p>
          <a:p>
            <a:pPr eaLnBrk="1" hangingPunct="1">
              <a:lnSpc>
                <a:spcPct val="80000"/>
              </a:lnSpc>
              <a:buFontTx/>
              <a:buNone/>
            </a:pPr>
            <a:r>
              <a:rPr lang="tr-TR" sz="1400" dirty="0"/>
              <a:t> </a:t>
            </a:r>
          </a:p>
        </p:txBody>
      </p:sp>
      <p:sp>
        <p:nvSpPr>
          <p:cNvPr id="10243" name="Text Box 10"/>
          <p:cNvSpPr txBox="1">
            <a:spLocks noChangeArrowheads="1"/>
          </p:cNvSpPr>
          <p:nvPr/>
        </p:nvSpPr>
        <p:spPr bwMode="auto">
          <a:xfrm>
            <a:off x="1052513" y="7667625"/>
            <a:ext cx="184150" cy="304800"/>
          </a:xfrm>
          <a:prstGeom prst="rect">
            <a:avLst/>
          </a:prstGeom>
          <a:noFill/>
          <a:ln w="9525">
            <a:noFill/>
            <a:miter lim="800000"/>
            <a:headEnd/>
            <a:tailEnd/>
          </a:ln>
        </p:spPr>
        <p:txBody>
          <a:bodyPr wrap="none">
            <a:spAutoFit/>
          </a:bodyPr>
          <a:lstStyle/>
          <a:p>
            <a:endParaRPr lang="tr-TR" sz="1400"/>
          </a:p>
        </p:txBody>
      </p:sp>
    </p:spTree>
  </p:cSld>
  <p:clrMapOvr>
    <a:masterClrMapping/>
  </p:clrMapOvr>
</p:sld>
</file>

<file path=ppt/theme/theme1.xml><?xml version="1.0" encoding="utf-8"?>
<a:theme xmlns:a="http://schemas.openxmlformats.org/drawingml/2006/main" name="Bütçe - Kesin Hesap - Faaliyet Raporu">
  <a:themeElements>
    <a:clrScheme name="Bütçe - Kesin Hesap - Faaliyet Raporu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ütçe - Kesin Hesap - Faaliyet Raporu">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ütçe - Kesin Hesap - Faaliyet Raporu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ütçe - Kesin Hesap - Faaliyet Raporu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ütçe - Kesin Hesap - Faaliyet Raporu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ütçe - Kesin Hesap - Faaliyet Raporu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ütçe - Kesin Hesap - Faaliyet Raporu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ütçe - Kesin Hesap - Faaliyet Raporu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ütçe - Kesin Hesap - Faaliyet Raporu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ütçe - Kesin Hesap - Faaliyet Raporu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ütçe - Kesin Hesap - Faaliyet Raporu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ütçe - Kesin Hesap - Faaliyet Raporu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ütçe - Kesin Hesap - Faaliyet Raporu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ütçe - Kesin Hesap - Faaliyet Raporu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Crayons</Template>
  <TotalTime>7514</TotalTime>
  <Words>1526</Words>
  <Application>Microsoft Office PowerPoint</Application>
  <PresentationFormat>Ekran Gösterisi (4:3)</PresentationFormat>
  <Paragraphs>625</Paragraphs>
  <Slides>26</Slides>
  <Notes>5</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26</vt:i4>
      </vt:variant>
    </vt:vector>
  </HeadingPairs>
  <TitlesOfParts>
    <vt:vector size="30" baseType="lpstr">
      <vt:lpstr>Arial</vt:lpstr>
      <vt:lpstr>Arial Narrow</vt:lpstr>
      <vt:lpstr>Times New Roman</vt:lpstr>
      <vt:lpstr>Bütçe - Kesin Hesap - Faaliyet Raporu</vt:lpstr>
      <vt:lpstr>PowerPoint Sunusu</vt:lpstr>
      <vt:lpstr>Rasim ÇAM BELEDİYE BAŞKANI</vt:lpstr>
      <vt:lpstr> SUNUŞ</vt:lpstr>
      <vt:lpstr>İÇİNDEKİLER</vt:lpstr>
      <vt:lpstr>I- GENEL BİLGİLER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FEN İŞLERİ MÜDÜRLÜĞÜ</vt:lpstr>
      <vt:lpstr>PowerPoint Sunusu</vt:lpstr>
      <vt:lpstr>6- Yönetim ve İç Kontrol Sistemi</vt:lpstr>
      <vt:lpstr>    II- AMAÇ VE HEDEFLER</vt:lpstr>
      <vt:lpstr>III- FAALİYETLERE İLİŞKİN BİLGİ VE DEĞERLENDİRMELER</vt:lpstr>
      <vt:lpstr>PowerPoint Sunusu</vt:lpstr>
      <vt:lpstr>PowerPoint Sunusu</vt:lpstr>
      <vt:lpstr>PowerPoint Sunusu</vt:lpstr>
      <vt:lpstr>PowerPoint Sunusu</vt:lpstr>
      <vt:lpstr>PowerPoint Sunusu</vt:lpstr>
      <vt:lpstr>PowerPoint Sunusu</vt:lpstr>
      <vt:lpstr>PowerPoint Sunusu</vt:lpstr>
    </vt:vector>
  </TitlesOfParts>
  <Company>Muhasebat Genel Müdürlüğü</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MGM</dc:creator>
  <cp:lastModifiedBy>user</cp:lastModifiedBy>
  <cp:revision>698</cp:revision>
  <cp:lastPrinted>2022-03-22T12:10:54Z</cp:lastPrinted>
  <dcterms:created xsi:type="dcterms:W3CDTF">2006-12-05T23:37:27Z</dcterms:created>
  <dcterms:modified xsi:type="dcterms:W3CDTF">2023-03-23T07:24:24Z</dcterms:modified>
</cp:coreProperties>
</file>